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535" r:id="rId3"/>
    <p:sldId id="506" r:id="rId4"/>
    <p:sldId id="515" r:id="rId5"/>
    <p:sldId id="522" r:id="rId6"/>
    <p:sldId id="514" r:id="rId7"/>
    <p:sldId id="507" r:id="rId8"/>
    <p:sldId id="516" r:id="rId9"/>
    <p:sldId id="494" r:id="rId10"/>
    <p:sldId id="525" r:id="rId11"/>
    <p:sldId id="526" r:id="rId12"/>
    <p:sldId id="373" r:id="rId13"/>
    <p:sldId id="527" r:id="rId14"/>
    <p:sldId id="499" r:id="rId15"/>
    <p:sldId id="500" r:id="rId16"/>
    <p:sldId id="528" r:id="rId17"/>
    <p:sldId id="495" r:id="rId18"/>
    <p:sldId id="530" r:id="rId19"/>
    <p:sldId id="534" r:id="rId20"/>
    <p:sldId id="511" r:id="rId21"/>
  </p:sldIdLst>
  <p:sldSz cx="10688638" cy="7562850"/>
  <p:notesSz cx="9313863" cy="6858000"/>
  <p:defaultTextStyle>
    <a:defPPr>
      <a:defRPr lang="en-US"/>
    </a:defPPr>
    <a:lvl1pPr algn="l" defTabSz="496888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96888" indent="-39688" algn="l" defTabSz="496888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95363" indent="-80963" algn="l" defTabSz="496888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492250" indent="-120650" algn="l" defTabSz="496888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990725" indent="-161925" algn="l" defTabSz="496888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FFC000"/>
    <a:srgbClr val="F8F8F8"/>
    <a:srgbClr val="DDDDDD"/>
    <a:srgbClr val="B2B2B2"/>
    <a:srgbClr val="6600FF"/>
    <a:srgbClr val="FFFF00"/>
    <a:srgbClr val="FF0000"/>
    <a:srgbClr val="808080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60" autoAdjust="0"/>
    <p:restoredTop sz="93623" autoAdjust="0"/>
  </p:normalViewPr>
  <p:slideViewPr>
    <p:cSldViewPr snapToGrid="0">
      <p:cViewPr varScale="1">
        <p:scale>
          <a:sx n="63" d="100"/>
          <a:sy n="63" d="100"/>
        </p:scale>
        <p:origin x="1524" y="48"/>
      </p:cViewPr>
      <p:guideLst>
        <p:guide orient="horz" pos="2382"/>
        <p:guide pos="3366"/>
      </p:guideLst>
    </p:cSldViewPr>
  </p:slideViewPr>
  <p:outlineViewPr>
    <p:cViewPr>
      <p:scale>
        <a:sx n="100" d="100"/>
        <a:sy n="100" d="100"/>
      </p:scale>
      <p:origin x="0" y="116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6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F759C0-8E82-43E2-BC61-D6E32AEFFA75}" type="doc">
      <dgm:prSet loTypeId="urn:microsoft.com/office/officeart/2005/8/layout/radial6" loCatId="cycle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62DDC3A-5CD4-4BD3-80C3-154FF7BCA81D}">
      <dgm:prSet phldrT="[Text]" phldr="1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sz="2000" dirty="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C1FC86BD-CF0F-4426-93D0-D9942E09C0BD}" type="parTrans" cxnId="{3420052D-55A0-424A-8F14-6FF256C516E8}">
      <dgm:prSet/>
      <dgm:spPr/>
      <dgm:t>
        <a:bodyPr/>
        <a:lstStyle/>
        <a:p>
          <a:endParaRPr lang="en-US" sz="200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7A6242F2-30C8-4938-9F0E-8991A27D31ED}" type="sibTrans" cxnId="{3420052D-55A0-424A-8F14-6FF256C516E8}">
      <dgm:prSet/>
      <dgm:spPr/>
      <dgm:t>
        <a:bodyPr/>
        <a:lstStyle/>
        <a:p>
          <a:endParaRPr lang="en-US" sz="200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C5072A27-1DEA-4E3B-ACEA-22A4ABD3AC91}">
      <dgm:prSet phldrT="[Text]" custT="1"/>
      <dgm:spPr/>
      <dgm:t>
        <a:bodyPr/>
        <a:lstStyle/>
        <a:p>
          <a:r>
            <a:rPr lang="en-SG" sz="2000" b="1">
              <a:solidFill>
                <a:schemeClr val="accent1">
                  <a:lumMod val="50000"/>
                </a:schemeClr>
              </a:solidFill>
              <a:latin typeface="+mn-lt"/>
            </a:rPr>
            <a:t>Membaca Efektif</a:t>
          </a:r>
          <a:endParaRPr lang="en-US" sz="2000" b="1" dirty="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35FC149C-82EE-4E73-BDD7-6B38D430AD93}" type="parTrans" cxnId="{A72FD16A-CD52-422C-83A2-BB2B4862AD55}">
      <dgm:prSet/>
      <dgm:spPr/>
      <dgm:t>
        <a:bodyPr/>
        <a:lstStyle/>
        <a:p>
          <a:endParaRPr lang="en-US" sz="200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33A34C37-85BE-4F8A-B378-09EF8BA2CBFC}" type="sibTrans" cxnId="{A72FD16A-CD52-422C-83A2-BB2B4862AD55}">
      <dgm:prSet/>
      <dgm:spPr/>
      <dgm:t>
        <a:bodyPr/>
        <a:lstStyle/>
        <a:p>
          <a:endParaRPr lang="en-US" sz="200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1FA34AEB-0A79-4DF1-88D6-7FC1C275514D}">
      <dgm:prSet phldrT="[Text]" custT="1"/>
      <dgm:spPr/>
      <dgm:t>
        <a:bodyPr/>
        <a:lstStyle/>
        <a:p>
          <a:r>
            <a:rPr lang="en-SG" sz="2000" b="1">
              <a:solidFill>
                <a:schemeClr val="accent1">
                  <a:lumMod val="50000"/>
                </a:schemeClr>
              </a:solidFill>
              <a:latin typeface="+mn-lt"/>
            </a:rPr>
            <a:t>Menemukan &amp; Mengolah   Informasi</a:t>
          </a:r>
          <a:endParaRPr lang="en-US" sz="2000" b="1" dirty="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BB8E3FDB-8F09-4848-891C-43DD84E5C412}" type="parTrans" cxnId="{4BCE10DD-1B51-4624-8505-63D4C7EE0E2C}">
      <dgm:prSet/>
      <dgm:spPr/>
      <dgm:t>
        <a:bodyPr/>
        <a:lstStyle/>
        <a:p>
          <a:endParaRPr lang="en-US" sz="200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533D0FE6-FD43-4841-A1EB-E1C6C220F79E}" type="sibTrans" cxnId="{4BCE10DD-1B51-4624-8505-63D4C7EE0E2C}">
      <dgm:prSet/>
      <dgm:spPr/>
      <dgm:t>
        <a:bodyPr/>
        <a:lstStyle/>
        <a:p>
          <a:endParaRPr lang="en-US" sz="200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36283EF6-DC51-498F-AD8F-72CAF8C07896}">
      <dgm:prSet phldrT="[Text]" custT="1"/>
      <dgm:spPr/>
      <dgm:t>
        <a:bodyPr/>
        <a:lstStyle/>
        <a:p>
          <a:r>
            <a:rPr lang="en-SG" sz="2000" b="1" dirty="0" err="1">
              <a:solidFill>
                <a:schemeClr val="accent1">
                  <a:lumMod val="50000"/>
                </a:schemeClr>
              </a:solidFill>
              <a:latin typeface="+mn-lt"/>
            </a:rPr>
            <a:t>Menyelesaikan</a:t>
          </a:r>
          <a:r>
            <a:rPr lang="en-SG" sz="2000" b="1" dirty="0">
              <a:solidFill>
                <a:schemeClr val="accent1">
                  <a:lumMod val="50000"/>
                </a:schemeClr>
              </a:solidFill>
              <a:latin typeface="+mn-lt"/>
            </a:rPr>
            <a:t> </a:t>
          </a:r>
          <a:r>
            <a:rPr lang="en-SG" sz="2000" b="1" dirty="0" err="1">
              <a:solidFill>
                <a:schemeClr val="accent1">
                  <a:lumMod val="50000"/>
                </a:schemeClr>
              </a:solidFill>
              <a:latin typeface="+mn-lt"/>
            </a:rPr>
            <a:t>Masalah</a:t>
          </a:r>
          <a:endParaRPr lang="en-US" sz="2000" b="1" dirty="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16D8C1E5-2A5A-4197-AE82-24F8085CA2D5}" type="parTrans" cxnId="{95B3BDF1-C2D1-4803-894D-27849FEA7C32}">
      <dgm:prSet/>
      <dgm:spPr/>
      <dgm:t>
        <a:bodyPr/>
        <a:lstStyle/>
        <a:p>
          <a:endParaRPr lang="en-US" sz="200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370CE0A2-AFA4-4658-ADD6-D01892DFF0AD}" type="sibTrans" cxnId="{95B3BDF1-C2D1-4803-894D-27849FEA7C32}">
      <dgm:prSet/>
      <dgm:spPr/>
      <dgm:t>
        <a:bodyPr/>
        <a:lstStyle/>
        <a:p>
          <a:endParaRPr lang="en-US" sz="200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F9463361-7A39-4B3B-9B88-274FD5712B5B}">
      <dgm:prSet phldrT="[Text]" custT="1"/>
      <dgm:spPr/>
      <dgm:t>
        <a:bodyPr/>
        <a:lstStyle/>
        <a:p>
          <a:r>
            <a:rPr lang="en-SG" sz="2000" b="1">
              <a:solidFill>
                <a:schemeClr val="accent1">
                  <a:lumMod val="50000"/>
                </a:schemeClr>
              </a:solidFill>
              <a:latin typeface="+mn-lt"/>
            </a:rPr>
            <a:t>Mengelola Kegiatan Belajar</a:t>
          </a:r>
          <a:endParaRPr lang="en-US" sz="2000" b="1" dirty="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8AF73E37-7104-4841-8E67-174943735AE0}" type="parTrans" cxnId="{13D56AE1-D5FC-4739-BE65-538C03B3BD68}">
      <dgm:prSet/>
      <dgm:spPr/>
      <dgm:t>
        <a:bodyPr/>
        <a:lstStyle/>
        <a:p>
          <a:endParaRPr lang="en-US" sz="200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C97C635B-689E-4F29-9481-D1BEAA5A78A5}" type="sibTrans" cxnId="{13D56AE1-D5FC-4739-BE65-538C03B3BD68}">
      <dgm:prSet/>
      <dgm:spPr/>
      <dgm:t>
        <a:bodyPr/>
        <a:lstStyle/>
        <a:p>
          <a:endParaRPr lang="en-US" sz="200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41ACEB58-88E8-4574-89A2-C0C23E52B75B}">
      <dgm:prSet custT="1"/>
      <dgm:spPr/>
      <dgm:t>
        <a:bodyPr/>
        <a:lstStyle/>
        <a:p>
          <a:r>
            <a:rPr lang="en-SG" sz="2000" b="1">
              <a:solidFill>
                <a:schemeClr val="accent1">
                  <a:lumMod val="50000"/>
                </a:schemeClr>
              </a:solidFill>
              <a:latin typeface="+mn-lt"/>
            </a:rPr>
            <a:t>Mengerjakan Tugas dan Ujian</a:t>
          </a:r>
          <a:endParaRPr lang="en-SG" sz="2000" b="1" dirty="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B194831E-C6EA-4D9D-B6B7-C23EDE03A2CA}" type="parTrans" cxnId="{ADDF8D51-D8E8-483E-84B6-4F2C9D6AF8E0}">
      <dgm:prSet/>
      <dgm:spPr/>
      <dgm:t>
        <a:bodyPr/>
        <a:lstStyle/>
        <a:p>
          <a:endParaRPr lang="en-US" sz="200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5B4DAB35-D397-4136-AA99-49407292D7CC}" type="sibTrans" cxnId="{ADDF8D51-D8E8-483E-84B6-4F2C9D6AF8E0}">
      <dgm:prSet/>
      <dgm:spPr/>
      <dgm:t>
        <a:bodyPr/>
        <a:lstStyle/>
        <a:p>
          <a:endParaRPr lang="en-US" sz="200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139005A4-8B8B-4641-9EF6-CB792995B42F}">
      <dgm:prSet custT="1"/>
      <dgm:spPr/>
      <dgm:t>
        <a:bodyPr/>
        <a:lstStyle/>
        <a:p>
          <a:r>
            <a:rPr lang="en-SG" sz="2000" b="1">
              <a:solidFill>
                <a:schemeClr val="accent1">
                  <a:lumMod val="50000"/>
                </a:schemeClr>
              </a:solidFill>
              <a:latin typeface="+mn-lt"/>
            </a:rPr>
            <a:t>Membangun Relasi Virtual</a:t>
          </a:r>
          <a:endParaRPr lang="en-SG" sz="2000" b="1" dirty="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151B975E-07C3-4F20-9B1F-5CAE1365FA1B}" type="parTrans" cxnId="{A3A8323F-F621-4EF7-9A3C-48192548BA95}">
      <dgm:prSet/>
      <dgm:spPr/>
      <dgm:t>
        <a:bodyPr/>
        <a:lstStyle/>
        <a:p>
          <a:endParaRPr lang="en-US" sz="200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DF82B51C-C823-41A1-B741-40A87BD31965}" type="sibTrans" cxnId="{A3A8323F-F621-4EF7-9A3C-48192548BA95}">
      <dgm:prSet/>
      <dgm:spPr/>
      <dgm:t>
        <a:bodyPr/>
        <a:lstStyle/>
        <a:p>
          <a:endParaRPr lang="en-US" sz="200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651229B4-5836-429E-9E82-DD4472751BDA}">
      <dgm:prSet custT="1"/>
      <dgm:spPr/>
      <dgm:t>
        <a:bodyPr/>
        <a:lstStyle/>
        <a:p>
          <a:r>
            <a:rPr lang="en-SG" sz="2000" b="1" dirty="0" err="1">
              <a:solidFill>
                <a:schemeClr val="accent1">
                  <a:lumMod val="50000"/>
                </a:schemeClr>
              </a:solidFill>
              <a:latin typeface="+mn-lt"/>
            </a:rPr>
            <a:t>Merekam</a:t>
          </a:r>
          <a:r>
            <a:rPr lang="en-SG" sz="2000" b="1" dirty="0">
              <a:solidFill>
                <a:schemeClr val="accent1">
                  <a:lumMod val="50000"/>
                </a:schemeClr>
              </a:solidFill>
              <a:latin typeface="+mn-lt"/>
            </a:rPr>
            <a:t> </a:t>
          </a:r>
          <a:r>
            <a:rPr lang="en-SG" sz="2000" b="1" dirty="0" err="1">
              <a:solidFill>
                <a:schemeClr val="accent1">
                  <a:lumMod val="50000"/>
                </a:schemeClr>
              </a:solidFill>
              <a:latin typeface="+mn-lt"/>
            </a:rPr>
            <a:t>Hasil</a:t>
          </a:r>
          <a:r>
            <a:rPr lang="en-SG" sz="2000" b="1" dirty="0">
              <a:solidFill>
                <a:schemeClr val="accent1">
                  <a:lumMod val="50000"/>
                </a:schemeClr>
              </a:solidFill>
              <a:latin typeface="+mn-lt"/>
            </a:rPr>
            <a:t> </a:t>
          </a:r>
          <a:r>
            <a:rPr lang="en-SG" sz="2000" b="1" dirty="0" err="1">
              <a:solidFill>
                <a:schemeClr val="accent1">
                  <a:lumMod val="50000"/>
                </a:schemeClr>
              </a:solidFill>
              <a:latin typeface="+mn-lt"/>
            </a:rPr>
            <a:t>Belajar</a:t>
          </a:r>
          <a:endParaRPr lang="en-SG" sz="2000" b="1" dirty="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87BF490F-CDC5-4FCA-AD1D-114FA589D3FC}" type="parTrans" cxnId="{BB6F37BB-137D-4129-9D1D-2F4ABC9DACE4}">
      <dgm:prSet/>
      <dgm:spPr/>
      <dgm:t>
        <a:bodyPr/>
        <a:lstStyle/>
        <a:p>
          <a:endParaRPr lang="en-US" sz="200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E8F7F89F-F067-4636-B265-20D04F651F4F}" type="sibTrans" cxnId="{BB6F37BB-137D-4129-9D1D-2F4ABC9DACE4}">
      <dgm:prSet/>
      <dgm:spPr/>
      <dgm:t>
        <a:bodyPr/>
        <a:lstStyle/>
        <a:p>
          <a:endParaRPr lang="en-US" sz="2000">
            <a:solidFill>
              <a:schemeClr val="accent1">
                <a:lumMod val="50000"/>
              </a:schemeClr>
            </a:solidFill>
            <a:latin typeface="+mn-lt"/>
          </a:endParaRPr>
        </a:p>
      </dgm:t>
    </dgm:pt>
    <dgm:pt modelId="{56ED410C-8887-406F-8507-44EC8F4447B7}" type="pres">
      <dgm:prSet presAssocID="{0AF759C0-8E82-43E2-BC61-D6E32AEFFA7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ABE712B3-855B-45D4-8B5D-3D10636D9A6D}" type="pres">
      <dgm:prSet presAssocID="{A62DDC3A-5CD4-4BD3-80C3-154FF7BCA81D}" presName="centerShape" presStyleLbl="node0" presStyleIdx="0" presStyleCnt="1"/>
      <dgm:spPr/>
      <dgm:t>
        <a:bodyPr/>
        <a:lstStyle/>
        <a:p>
          <a:endParaRPr lang="id-ID"/>
        </a:p>
      </dgm:t>
    </dgm:pt>
    <dgm:pt modelId="{028CAA27-934C-454E-AFD6-C35F99FDFC89}" type="pres">
      <dgm:prSet presAssocID="{C5072A27-1DEA-4E3B-ACEA-22A4ABD3AC91}" presName="node" presStyleLbl="node1" presStyleIdx="0" presStyleCnt="7" custScaleX="199674" custScaleY="73922" custRadScaleRad="89356" custRadScaleInc="-1210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77DF4A7-1768-4089-B311-1C140D847B37}" type="pres">
      <dgm:prSet presAssocID="{C5072A27-1DEA-4E3B-ACEA-22A4ABD3AC91}" presName="dummy" presStyleCnt="0"/>
      <dgm:spPr/>
    </dgm:pt>
    <dgm:pt modelId="{B05287C1-207D-40FE-B87F-04574CAFA0D6}" type="pres">
      <dgm:prSet presAssocID="{33A34C37-85BE-4F8A-B378-09EF8BA2CBFC}" presName="sibTrans" presStyleLbl="sibTrans2D1" presStyleIdx="0" presStyleCnt="7" custLinFactNeighborX="-1199" custLinFactNeighborY="1239"/>
      <dgm:spPr/>
      <dgm:t>
        <a:bodyPr/>
        <a:lstStyle/>
        <a:p>
          <a:endParaRPr lang="id-ID"/>
        </a:p>
      </dgm:t>
    </dgm:pt>
    <dgm:pt modelId="{3F7A2595-1BFA-4553-9D3F-90477CC592CD}" type="pres">
      <dgm:prSet presAssocID="{651229B4-5836-429E-9E82-DD4472751BDA}" presName="node" presStyleLbl="node1" presStyleIdx="1" presStyleCnt="7" custScaleX="169265" custScaleY="99676" custRadScaleRad="91843" custRadScaleInc="4037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94FF196-1B9C-4406-85E8-B095CE468F7F}" type="pres">
      <dgm:prSet presAssocID="{651229B4-5836-429E-9E82-DD4472751BDA}" presName="dummy" presStyleCnt="0"/>
      <dgm:spPr/>
    </dgm:pt>
    <dgm:pt modelId="{2899DCEA-64F5-47AF-A0DA-D6BDB0E3BE18}" type="pres">
      <dgm:prSet presAssocID="{E8F7F89F-F067-4636-B265-20D04F651F4F}" presName="sibTrans" presStyleLbl="sibTrans2D1" presStyleIdx="1" presStyleCnt="7"/>
      <dgm:spPr/>
      <dgm:t>
        <a:bodyPr/>
        <a:lstStyle/>
        <a:p>
          <a:endParaRPr lang="id-ID"/>
        </a:p>
      </dgm:t>
    </dgm:pt>
    <dgm:pt modelId="{33EAE3D9-37D5-493D-87A3-CA270090C3D2}" type="pres">
      <dgm:prSet presAssocID="{1FA34AEB-0A79-4DF1-88D6-7FC1C275514D}" presName="node" presStyleLbl="node1" presStyleIdx="2" presStyleCnt="7" custScaleX="176575" custScaleY="10455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53F5FC4-2268-40FA-84AF-3C6FC3C21027}" type="pres">
      <dgm:prSet presAssocID="{1FA34AEB-0A79-4DF1-88D6-7FC1C275514D}" presName="dummy" presStyleCnt="0"/>
      <dgm:spPr/>
    </dgm:pt>
    <dgm:pt modelId="{F1AB7077-5C48-46E3-81B8-A24E5BD9C98A}" type="pres">
      <dgm:prSet presAssocID="{533D0FE6-FD43-4841-A1EB-E1C6C220F79E}" presName="sibTrans" presStyleLbl="sibTrans2D1" presStyleIdx="2" presStyleCnt="7"/>
      <dgm:spPr/>
      <dgm:t>
        <a:bodyPr/>
        <a:lstStyle/>
        <a:p>
          <a:endParaRPr lang="id-ID"/>
        </a:p>
      </dgm:t>
    </dgm:pt>
    <dgm:pt modelId="{819406F1-F01F-4584-87F8-30AD36B3B9DB}" type="pres">
      <dgm:prSet presAssocID="{139005A4-8B8B-4641-9EF6-CB792995B42F}" presName="node" presStyleLbl="node1" presStyleIdx="3" presStyleCnt="7" custScaleX="204413" custScaleY="86045" custRadScaleRad="99997" custRadScaleInc="-3641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354FDD7-B2EA-4414-BD85-94F39366A576}" type="pres">
      <dgm:prSet presAssocID="{139005A4-8B8B-4641-9EF6-CB792995B42F}" presName="dummy" presStyleCnt="0"/>
      <dgm:spPr/>
    </dgm:pt>
    <dgm:pt modelId="{03003A6A-ECFA-4612-A111-6C0D2BBABA24}" type="pres">
      <dgm:prSet presAssocID="{DF82B51C-C823-41A1-B741-40A87BD31965}" presName="sibTrans" presStyleLbl="sibTrans2D1" presStyleIdx="3" presStyleCnt="7"/>
      <dgm:spPr/>
      <dgm:t>
        <a:bodyPr/>
        <a:lstStyle/>
        <a:p>
          <a:endParaRPr lang="id-ID"/>
        </a:p>
      </dgm:t>
    </dgm:pt>
    <dgm:pt modelId="{7BA4FEB8-6635-45F6-8207-BCF402F94DEA}" type="pres">
      <dgm:prSet presAssocID="{41ACEB58-88E8-4574-89A2-C0C23E52B75B}" presName="node" presStyleLbl="node1" presStyleIdx="4" presStyleCnt="7" custScaleX="199674" custScaleY="88853" custRadScaleRad="112368" custRadScaleInc="10413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494685A-9B7E-47D9-BD89-579C81B883C2}" type="pres">
      <dgm:prSet presAssocID="{41ACEB58-88E8-4574-89A2-C0C23E52B75B}" presName="dummy" presStyleCnt="0"/>
      <dgm:spPr/>
    </dgm:pt>
    <dgm:pt modelId="{38463F83-6814-4853-A2C4-3C3D4775B1BF}" type="pres">
      <dgm:prSet presAssocID="{5B4DAB35-D397-4136-AA99-49407292D7CC}" presName="sibTrans" presStyleLbl="sibTrans2D1" presStyleIdx="4" presStyleCnt="7"/>
      <dgm:spPr/>
      <dgm:t>
        <a:bodyPr/>
        <a:lstStyle/>
        <a:p>
          <a:endParaRPr lang="id-ID"/>
        </a:p>
      </dgm:t>
    </dgm:pt>
    <dgm:pt modelId="{58035D31-1DA6-4C7E-93D8-91D796C1F43C}" type="pres">
      <dgm:prSet presAssocID="{36283EF6-DC51-498F-AD8F-72CAF8C07896}" presName="node" presStyleLbl="node1" presStyleIdx="5" presStyleCnt="7" custScaleX="199674" custScaleY="87369" custRadScaleRad="102546" custRadScaleInc="-811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F7076D7-246F-4019-8611-5C419E4CB5DE}" type="pres">
      <dgm:prSet presAssocID="{36283EF6-DC51-498F-AD8F-72CAF8C07896}" presName="dummy" presStyleCnt="0"/>
      <dgm:spPr/>
    </dgm:pt>
    <dgm:pt modelId="{EF51E897-03C3-4E7F-BFB0-14A7A9A2C842}" type="pres">
      <dgm:prSet presAssocID="{370CE0A2-AFA4-4658-ADD6-D01892DFF0AD}" presName="sibTrans" presStyleLbl="sibTrans2D1" presStyleIdx="5" presStyleCnt="7"/>
      <dgm:spPr/>
      <dgm:t>
        <a:bodyPr/>
        <a:lstStyle/>
        <a:p>
          <a:endParaRPr lang="id-ID"/>
        </a:p>
      </dgm:t>
    </dgm:pt>
    <dgm:pt modelId="{4663B5B8-45E8-4A3F-8BC1-9026B4CC2D01}" type="pres">
      <dgm:prSet presAssocID="{F9463361-7A39-4B3B-9B88-274FD5712B5B}" presName="node" presStyleLbl="node1" presStyleIdx="6" presStyleCnt="7" custScaleX="205230" custScaleY="93452" custRadScaleRad="102436" custRadScaleInc="-55281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AA8CE66-960E-46A2-8E97-C63EBED9264A}" type="pres">
      <dgm:prSet presAssocID="{F9463361-7A39-4B3B-9B88-274FD5712B5B}" presName="dummy" presStyleCnt="0"/>
      <dgm:spPr/>
    </dgm:pt>
    <dgm:pt modelId="{B8E1CB9A-377A-41F9-9EF2-85781D3C3687}" type="pres">
      <dgm:prSet presAssocID="{C97C635B-689E-4F29-9481-D1BEAA5A78A5}" presName="sibTrans" presStyleLbl="sibTrans2D1" presStyleIdx="6" presStyleCnt="7"/>
      <dgm:spPr/>
      <dgm:t>
        <a:bodyPr/>
        <a:lstStyle/>
        <a:p>
          <a:endParaRPr lang="id-ID"/>
        </a:p>
      </dgm:t>
    </dgm:pt>
  </dgm:ptLst>
  <dgm:cxnLst>
    <dgm:cxn modelId="{6E8083F5-3FF6-419C-A911-FC3B643A6701}" type="presOf" srcId="{C97C635B-689E-4F29-9481-D1BEAA5A78A5}" destId="{B8E1CB9A-377A-41F9-9EF2-85781D3C3687}" srcOrd="0" destOrd="0" presId="urn:microsoft.com/office/officeart/2005/8/layout/radial6"/>
    <dgm:cxn modelId="{A72FD16A-CD52-422C-83A2-BB2B4862AD55}" srcId="{A62DDC3A-5CD4-4BD3-80C3-154FF7BCA81D}" destId="{C5072A27-1DEA-4E3B-ACEA-22A4ABD3AC91}" srcOrd="0" destOrd="0" parTransId="{35FC149C-82EE-4E73-BDD7-6B38D430AD93}" sibTransId="{33A34C37-85BE-4F8A-B378-09EF8BA2CBFC}"/>
    <dgm:cxn modelId="{5F55F8BC-1627-46BD-A734-1DE0A41E1E76}" type="presOf" srcId="{E8F7F89F-F067-4636-B265-20D04F651F4F}" destId="{2899DCEA-64F5-47AF-A0DA-D6BDB0E3BE18}" srcOrd="0" destOrd="0" presId="urn:microsoft.com/office/officeart/2005/8/layout/radial6"/>
    <dgm:cxn modelId="{7456628B-2E9D-490D-B77F-1209B1D6669D}" type="presOf" srcId="{36283EF6-DC51-498F-AD8F-72CAF8C07896}" destId="{58035D31-1DA6-4C7E-93D8-91D796C1F43C}" srcOrd="0" destOrd="0" presId="urn:microsoft.com/office/officeart/2005/8/layout/radial6"/>
    <dgm:cxn modelId="{3420052D-55A0-424A-8F14-6FF256C516E8}" srcId="{0AF759C0-8E82-43E2-BC61-D6E32AEFFA75}" destId="{A62DDC3A-5CD4-4BD3-80C3-154FF7BCA81D}" srcOrd="0" destOrd="0" parTransId="{C1FC86BD-CF0F-4426-93D0-D9942E09C0BD}" sibTransId="{7A6242F2-30C8-4938-9F0E-8991A27D31ED}"/>
    <dgm:cxn modelId="{662D6C85-CAC8-406C-8A63-4B30E2697EAC}" type="presOf" srcId="{A62DDC3A-5CD4-4BD3-80C3-154FF7BCA81D}" destId="{ABE712B3-855B-45D4-8B5D-3D10636D9A6D}" srcOrd="0" destOrd="0" presId="urn:microsoft.com/office/officeart/2005/8/layout/radial6"/>
    <dgm:cxn modelId="{BB6F37BB-137D-4129-9D1D-2F4ABC9DACE4}" srcId="{A62DDC3A-5CD4-4BD3-80C3-154FF7BCA81D}" destId="{651229B4-5836-429E-9E82-DD4472751BDA}" srcOrd="1" destOrd="0" parTransId="{87BF490F-CDC5-4FCA-AD1D-114FA589D3FC}" sibTransId="{E8F7F89F-F067-4636-B265-20D04F651F4F}"/>
    <dgm:cxn modelId="{FEB4BD1C-8599-4D69-9A27-47DB8F95BAAC}" type="presOf" srcId="{0AF759C0-8E82-43E2-BC61-D6E32AEFFA75}" destId="{56ED410C-8887-406F-8507-44EC8F4447B7}" srcOrd="0" destOrd="0" presId="urn:microsoft.com/office/officeart/2005/8/layout/radial6"/>
    <dgm:cxn modelId="{36D7A937-3E54-40DC-AB62-299EE8A2719F}" type="presOf" srcId="{C5072A27-1DEA-4E3B-ACEA-22A4ABD3AC91}" destId="{028CAA27-934C-454E-AFD6-C35F99FDFC89}" srcOrd="0" destOrd="0" presId="urn:microsoft.com/office/officeart/2005/8/layout/radial6"/>
    <dgm:cxn modelId="{B152266A-D79F-4319-B8D9-C1DFC4950E66}" type="presOf" srcId="{33A34C37-85BE-4F8A-B378-09EF8BA2CBFC}" destId="{B05287C1-207D-40FE-B87F-04574CAFA0D6}" srcOrd="0" destOrd="0" presId="urn:microsoft.com/office/officeart/2005/8/layout/radial6"/>
    <dgm:cxn modelId="{130EABF2-EFB0-48FE-9AAB-9781BC2EF545}" type="presOf" srcId="{F9463361-7A39-4B3B-9B88-274FD5712B5B}" destId="{4663B5B8-45E8-4A3F-8BC1-9026B4CC2D01}" srcOrd="0" destOrd="0" presId="urn:microsoft.com/office/officeart/2005/8/layout/radial6"/>
    <dgm:cxn modelId="{A3A8323F-F621-4EF7-9A3C-48192548BA95}" srcId="{A62DDC3A-5CD4-4BD3-80C3-154FF7BCA81D}" destId="{139005A4-8B8B-4641-9EF6-CB792995B42F}" srcOrd="3" destOrd="0" parTransId="{151B975E-07C3-4F20-9B1F-5CAE1365FA1B}" sibTransId="{DF82B51C-C823-41A1-B741-40A87BD31965}"/>
    <dgm:cxn modelId="{ED30853B-CF8D-4112-9F50-8E65347696A5}" type="presOf" srcId="{5B4DAB35-D397-4136-AA99-49407292D7CC}" destId="{38463F83-6814-4853-A2C4-3C3D4775B1BF}" srcOrd="0" destOrd="0" presId="urn:microsoft.com/office/officeart/2005/8/layout/radial6"/>
    <dgm:cxn modelId="{13D56AE1-D5FC-4739-BE65-538C03B3BD68}" srcId="{A62DDC3A-5CD4-4BD3-80C3-154FF7BCA81D}" destId="{F9463361-7A39-4B3B-9B88-274FD5712B5B}" srcOrd="6" destOrd="0" parTransId="{8AF73E37-7104-4841-8E67-174943735AE0}" sibTransId="{C97C635B-689E-4F29-9481-D1BEAA5A78A5}"/>
    <dgm:cxn modelId="{4210F017-516C-49F2-9CA2-EA79F532BF3B}" type="presOf" srcId="{370CE0A2-AFA4-4658-ADD6-D01892DFF0AD}" destId="{EF51E897-03C3-4E7F-BFB0-14A7A9A2C842}" srcOrd="0" destOrd="0" presId="urn:microsoft.com/office/officeart/2005/8/layout/radial6"/>
    <dgm:cxn modelId="{4BCE10DD-1B51-4624-8505-63D4C7EE0E2C}" srcId="{A62DDC3A-5CD4-4BD3-80C3-154FF7BCA81D}" destId="{1FA34AEB-0A79-4DF1-88D6-7FC1C275514D}" srcOrd="2" destOrd="0" parTransId="{BB8E3FDB-8F09-4848-891C-43DD84E5C412}" sibTransId="{533D0FE6-FD43-4841-A1EB-E1C6C220F79E}"/>
    <dgm:cxn modelId="{48304956-B8BF-45F0-82A2-28A3BBFE69E0}" type="presOf" srcId="{139005A4-8B8B-4641-9EF6-CB792995B42F}" destId="{819406F1-F01F-4584-87F8-30AD36B3B9DB}" srcOrd="0" destOrd="0" presId="urn:microsoft.com/office/officeart/2005/8/layout/radial6"/>
    <dgm:cxn modelId="{CB4C7FB8-4390-484F-854F-0EE429442E57}" type="presOf" srcId="{1FA34AEB-0A79-4DF1-88D6-7FC1C275514D}" destId="{33EAE3D9-37D5-493D-87A3-CA270090C3D2}" srcOrd="0" destOrd="0" presId="urn:microsoft.com/office/officeart/2005/8/layout/radial6"/>
    <dgm:cxn modelId="{95B3BDF1-C2D1-4803-894D-27849FEA7C32}" srcId="{A62DDC3A-5CD4-4BD3-80C3-154FF7BCA81D}" destId="{36283EF6-DC51-498F-AD8F-72CAF8C07896}" srcOrd="5" destOrd="0" parTransId="{16D8C1E5-2A5A-4197-AE82-24F8085CA2D5}" sibTransId="{370CE0A2-AFA4-4658-ADD6-D01892DFF0AD}"/>
    <dgm:cxn modelId="{A3FDB52A-C1D1-4A5E-AA83-2280A74F081C}" type="presOf" srcId="{DF82B51C-C823-41A1-B741-40A87BD31965}" destId="{03003A6A-ECFA-4612-A111-6C0D2BBABA24}" srcOrd="0" destOrd="0" presId="urn:microsoft.com/office/officeart/2005/8/layout/radial6"/>
    <dgm:cxn modelId="{9D353DD4-D542-4B13-A46B-8FCDE03E7882}" type="presOf" srcId="{651229B4-5836-429E-9E82-DD4472751BDA}" destId="{3F7A2595-1BFA-4553-9D3F-90477CC592CD}" srcOrd="0" destOrd="0" presId="urn:microsoft.com/office/officeart/2005/8/layout/radial6"/>
    <dgm:cxn modelId="{ADDF8D51-D8E8-483E-84B6-4F2C9D6AF8E0}" srcId="{A62DDC3A-5CD4-4BD3-80C3-154FF7BCA81D}" destId="{41ACEB58-88E8-4574-89A2-C0C23E52B75B}" srcOrd="4" destOrd="0" parTransId="{B194831E-C6EA-4D9D-B6B7-C23EDE03A2CA}" sibTransId="{5B4DAB35-D397-4136-AA99-49407292D7CC}"/>
    <dgm:cxn modelId="{1AA8CBF0-5FF1-46A7-B6EF-0D04DF06BADA}" type="presOf" srcId="{533D0FE6-FD43-4841-A1EB-E1C6C220F79E}" destId="{F1AB7077-5C48-46E3-81B8-A24E5BD9C98A}" srcOrd="0" destOrd="0" presId="urn:microsoft.com/office/officeart/2005/8/layout/radial6"/>
    <dgm:cxn modelId="{E4D0060D-5A19-414B-BB14-3283FED64FDC}" type="presOf" srcId="{41ACEB58-88E8-4574-89A2-C0C23E52B75B}" destId="{7BA4FEB8-6635-45F6-8207-BCF402F94DEA}" srcOrd="0" destOrd="0" presId="urn:microsoft.com/office/officeart/2005/8/layout/radial6"/>
    <dgm:cxn modelId="{99894A63-8D1A-4E37-A890-79378F4B76A4}" type="presParOf" srcId="{56ED410C-8887-406F-8507-44EC8F4447B7}" destId="{ABE712B3-855B-45D4-8B5D-3D10636D9A6D}" srcOrd="0" destOrd="0" presId="urn:microsoft.com/office/officeart/2005/8/layout/radial6"/>
    <dgm:cxn modelId="{06AC04E4-E63D-42C8-B134-D8E4AF2652AF}" type="presParOf" srcId="{56ED410C-8887-406F-8507-44EC8F4447B7}" destId="{028CAA27-934C-454E-AFD6-C35F99FDFC89}" srcOrd="1" destOrd="0" presId="urn:microsoft.com/office/officeart/2005/8/layout/radial6"/>
    <dgm:cxn modelId="{4663A745-14CB-4467-A18D-D53DBA825B1F}" type="presParOf" srcId="{56ED410C-8887-406F-8507-44EC8F4447B7}" destId="{677DF4A7-1768-4089-B311-1C140D847B37}" srcOrd="2" destOrd="0" presId="urn:microsoft.com/office/officeart/2005/8/layout/radial6"/>
    <dgm:cxn modelId="{6F184A82-5520-4723-8202-9A5004BFE7D3}" type="presParOf" srcId="{56ED410C-8887-406F-8507-44EC8F4447B7}" destId="{B05287C1-207D-40FE-B87F-04574CAFA0D6}" srcOrd="3" destOrd="0" presId="urn:microsoft.com/office/officeart/2005/8/layout/radial6"/>
    <dgm:cxn modelId="{FA603DE2-9D1E-4766-8F36-165BDF88DA32}" type="presParOf" srcId="{56ED410C-8887-406F-8507-44EC8F4447B7}" destId="{3F7A2595-1BFA-4553-9D3F-90477CC592CD}" srcOrd="4" destOrd="0" presId="urn:microsoft.com/office/officeart/2005/8/layout/radial6"/>
    <dgm:cxn modelId="{0F3AC42A-1BEB-4956-BAE4-93CD8041C851}" type="presParOf" srcId="{56ED410C-8887-406F-8507-44EC8F4447B7}" destId="{694FF196-1B9C-4406-85E8-B095CE468F7F}" srcOrd="5" destOrd="0" presId="urn:microsoft.com/office/officeart/2005/8/layout/radial6"/>
    <dgm:cxn modelId="{C6BB7936-63BD-479B-8C32-A5B742E5F8B3}" type="presParOf" srcId="{56ED410C-8887-406F-8507-44EC8F4447B7}" destId="{2899DCEA-64F5-47AF-A0DA-D6BDB0E3BE18}" srcOrd="6" destOrd="0" presId="urn:microsoft.com/office/officeart/2005/8/layout/radial6"/>
    <dgm:cxn modelId="{AAC73D8C-BFA5-49D8-9C3D-D1C8F281EF73}" type="presParOf" srcId="{56ED410C-8887-406F-8507-44EC8F4447B7}" destId="{33EAE3D9-37D5-493D-87A3-CA270090C3D2}" srcOrd="7" destOrd="0" presId="urn:microsoft.com/office/officeart/2005/8/layout/radial6"/>
    <dgm:cxn modelId="{551EF681-0D34-43F3-9D8E-0F405A2008C1}" type="presParOf" srcId="{56ED410C-8887-406F-8507-44EC8F4447B7}" destId="{253F5FC4-2268-40FA-84AF-3C6FC3C21027}" srcOrd="8" destOrd="0" presId="urn:microsoft.com/office/officeart/2005/8/layout/radial6"/>
    <dgm:cxn modelId="{76AB24E8-88EC-4A84-862D-A9AF759E32F9}" type="presParOf" srcId="{56ED410C-8887-406F-8507-44EC8F4447B7}" destId="{F1AB7077-5C48-46E3-81B8-A24E5BD9C98A}" srcOrd="9" destOrd="0" presId="urn:microsoft.com/office/officeart/2005/8/layout/radial6"/>
    <dgm:cxn modelId="{9134158B-F9CF-40DD-8EB2-D095B23EC386}" type="presParOf" srcId="{56ED410C-8887-406F-8507-44EC8F4447B7}" destId="{819406F1-F01F-4584-87F8-30AD36B3B9DB}" srcOrd="10" destOrd="0" presId="urn:microsoft.com/office/officeart/2005/8/layout/radial6"/>
    <dgm:cxn modelId="{02520C0B-99CA-4DCC-A0B4-D8B564D34B1C}" type="presParOf" srcId="{56ED410C-8887-406F-8507-44EC8F4447B7}" destId="{C354FDD7-B2EA-4414-BD85-94F39366A576}" srcOrd="11" destOrd="0" presId="urn:microsoft.com/office/officeart/2005/8/layout/radial6"/>
    <dgm:cxn modelId="{360B44DE-FD5B-45A2-86D7-A5583539F7CF}" type="presParOf" srcId="{56ED410C-8887-406F-8507-44EC8F4447B7}" destId="{03003A6A-ECFA-4612-A111-6C0D2BBABA24}" srcOrd="12" destOrd="0" presId="urn:microsoft.com/office/officeart/2005/8/layout/radial6"/>
    <dgm:cxn modelId="{10A71688-A9C1-4A9F-8851-5EDC0DB037C6}" type="presParOf" srcId="{56ED410C-8887-406F-8507-44EC8F4447B7}" destId="{7BA4FEB8-6635-45F6-8207-BCF402F94DEA}" srcOrd="13" destOrd="0" presId="urn:microsoft.com/office/officeart/2005/8/layout/radial6"/>
    <dgm:cxn modelId="{2CD94BCF-7D0B-424E-9B60-0741B9149A1C}" type="presParOf" srcId="{56ED410C-8887-406F-8507-44EC8F4447B7}" destId="{3494685A-9B7E-47D9-BD89-579C81B883C2}" srcOrd="14" destOrd="0" presId="urn:microsoft.com/office/officeart/2005/8/layout/radial6"/>
    <dgm:cxn modelId="{5DB4111E-96E6-44E6-BE07-50D1D9202AED}" type="presParOf" srcId="{56ED410C-8887-406F-8507-44EC8F4447B7}" destId="{38463F83-6814-4853-A2C4-3C3D4775B1BF}" srcOrd="15" destOrd="0" presId="urn:microsoft.com/office/officeart/2005/8/layout/radial6"/>
    <dgm:cxn modelId="{AA430AB6-8B04-428B-949B-C108837AD1E9}" type="presParOf" srcId="{56ED410C-8887-406F-8507-44EC8F4447B7}" destId="{58035D31-1DA6-4C7E-93D8-91D796C1F43C}" srcOrd="16" destOrd="0" presId="urn:microsoft.com/office/officeart/2005/8/layout/radial6"/>
    <dgm:cxn modelId="{F1EEF372-14D2-4981-A6BF-1B32FABF7FC5}" type="presParOf" srcId="{56ED410C-8887-406F-8507-44EC8F4447B7}" destId="{DF7076D7-246F-4019-8611-5C419E4CB5DE}" srcOrd="17" destOrd="0" presId="urn:microsoft.com/office/officeart/2005/8/layout/radial6"/>
    <dgm:cxn modelId="{101615D7-4F8D-4E02-89E5-DF2830D12897}" type="presParOf" srcId="{56ED410C-8887-406F-8507-44EC8F4447B7}" destId="{EF51E897-03C3-4E7F-BFB0-14A7A9A2C842}" srcOrd="18" destOrd="0" presId="urn:microsoft.com/office/officeart/2005/8/layout/radial6"/>
    <dgm:cxn modelId="{3A1B3F25-0B01-4166-B7AD-50D8AD7F7766}" type="presParOf" srcId="{56ED410C-8887-406F-8507-44EC8F4447B7}" destId="{4663B5B8-45E8-4A3F-8BC1-9026B4CC2D01}" srcOrd="19" destOrd="0" presId="urn:microsoft.com/office/officeart/2005/8/layout/radial6"/>
    <dgm:cxn modelId="{9AA93CF5-8438-408F-B72F-5193A6479A74}" type="presParOf" srcId="{56ED410C-8887-406F-8507-44EC8F4447B7}" destId="{7AA8CE66-960E-46A2-8E97-C63EBED9264A}" srcOrd="20" destOrd="0" presId="urn:microsoft.com/office/officeart/2005/8/layout/radial6"/>
    <dgm:cxn modelId="{6E85475A-9F51-4FAE-B470-31288BFFC14E}" type="presParOf" srcId="{56ED410C-8887-406F-8507-44EC8F4447B7}" destId="{B8E1CB9A-377A-41F9-9EF2-85781D3C3687}" srcOrd="2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E1CB9A-377A-41F9-9EF2-85781D3C3687}">
      <dsp:nvSpPr>
        <dsp:cNvPr id="0" name=""/>
        <dsp:cNvSpPr/>
      </dsp:nvSpPr>
      <dsp:spPr>
        <a:xfrm>
          <a:off x="1513262" y="859444"/>
          <a:ext cx="5138692" cy="5138692"/>
        </a:xfrm>
        <a:prstGeom prst="blockArc">
          <a:avLst>
            <a:gd name="adj1" fmla="val 13025147"/>
            <a:gd name="adj2" fmla="val 16423650"/>
            <a:gd name="adj3" fmla="val 3905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51E897-03C3-4E7F-BFB0-14A7A9A2C842}">
      <dsp:nvSpPr>
        <dsp:cNvPr id="0" name=""/>
        <dsp:cNvSpPr/>
      </dsp:nvSpPr>
      <dsp:spPr>
        <a:xfrm>
          <a:off x="1691326" y="589450"/>
          <a:ext cx="5138692" cy="5138692"/>
        </a:xfrm>
        <a:prstGeom prst="blockArc">
          <a:avLst>
            <a:gd name="adj1" fmla="val 9992012"/>
            <a:gd name="adj2" fmla="val 12583488"/>
            <a:gd name="adj3" fmla="val 3905"/>
          </a:avLst>
        </a:prstGeom>
        <a:gradFill rotWithShape="0">
          <a:gsLst>
            <a:gs pos="0">
              <a:schemeClr val="accent2">
                <a:hueOff val="3901266"/>
                <a:satOff val="-4866"/>
                <a:lumOff val="1144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3901266"/>
                <a:satOff val="-4866"/>
                <a:lumOff val="114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463F83-6814-4853-A2C4-3C3D4775B1BF}">
      <dsp:nvSpPr>
        <dsp:cNvPr id="0" name=""/>
        <dsp:cNvSpPr/>
      </dsp:nvSpPr>
      <dsp:spPr>
        <a:xfrm>
          <a:off x="1757487" y="1051173"/>
          <a:ext cx="5138692" cy="5138692"/>
        </a:xfrm>
        <a:prstGeom prst="blockArc">
          <a:avLst>
            <a:gd name="adj1" fmla="val 8442909"/>
            <a:gd name="adj2" fmla="val 10629442"/>
            <a:gd name="adj3" fmla="val 3905"/>
          </a:avLst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003A6A-ECFA-4612-A111-6C0D2BBABA24}">
      <dsp:nvSpPr>
        <dsp:cNvPr id="0" name=""/>
        <dsp:cNvSpPr/>
      </dsp:nvSpPr>
      <dsp:spPr>
        <a:xfrm>
          <a:off x="1499869" y="780093"/>
          <a:ext cx="5138692" cy="5138692"/>
        </a:xfrm>
        <a:prstGeom prst="blockArc">
          <a:avLst>
            <a:gd name="adj1" fmla="val 3048370"/>
            <a:gd name="adj2" fmla="val 7932112"/>
            <a:gd name="adj3" fmla="val 3905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1AB7077-5C48-46E3-81B8-A24E5BD9C98A}">
      <dsp:nvSpPr>
        <dsp:cNvPr id="0" name=""/>
        <dsp:cNvSpPr/>
      </dsp:nvSpPr>
      <dsp:spPr>
        <a:xfrm>
          <a:off x="1758577" y="595052"/>
          <a:ext cx="5138692" cy="5138692"/>
        </a:xfrm>
        <a:prstGeom prst="blockArc">
          <a:avLst>
            <a:gd name="adj1" fmla="val 771574"/>
            <a:gd name="adj2" fmla="val 3482712"/>
            <a:gd name="adj3" fmla="val 3905"/>
          </a:avLst>
        </a:prstGeom>
        <a:gradFill rotWithShape="0">
          <a:gsLst>
            <a:gs pos="0">
              <a:schemeClr val="accent2">
                <a:hueOff val="1560506"/>
                <a:satOff val="-1946"/>
                <a:lumOff val="45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1560506"/>
                <a:satOff val="-1946"/>
                <a:lumOff val="45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99DCEA-64F5-47AF-A0DA-D6BDB0E3BE18}">
      <dsp:nvSpPr>
        <dsp:cNvPr id="0" name=""/>
        <dsp:cNvSpPr/>
      </dsp:nvSpPr>
      <dsp:spPr>
        <a:xfrm>
          <a:off x="1709619" y="888376"/>
          <a:ext cx="5138692" cy="5138692"/>
        </a:xfrm>
        <a:prstGeom prst="blockArc">
          <a:avLst>
            <a:gd name="adj1" fmla="val 19395030"/>
            <a:gd name="adj2" fmla="val 365521"/>
            <a:gd name="adj3" fmla="val 3905"/>
          </a:avLst>
        </a:prstGeom>
        <a:gradFill rotWithShape="0">
          <a:gsLst>
            <a:gs pos="0">
              <a:schemeClr val="accent2">
                <a:hueOff val="780253"/>
                <a:satOff val="-973"/>
                <a:lumOff val="229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780253"/>
                <a:satOff val="-973"/>
                <a:lumOff val="229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5287C1-207D-40FE-B87F-04574CAFA0D6}">
      <dsp:nvSpPr>
        <dsp:cNvPr id="0" name=""/>
        <dsp:cNvSpPr/>
      </dsp:nvSpPr>
      <dsp:spPr>
        <a:xfrm>
          <a:off x="1630561" y="928396"/>
          <a:ext cx="5138692" cy="5138692"/>
        </a:xfrm>
        <a:prstGeom prst="blockArc">
          <a:avLst>
            <a:gd name="adj1" fmla="val 16179343"/>
            <a:gd name="adj2" fmla="val 19435132"/>
            <a:gd name="adj3" fmla="val 3905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E712B3-855B-45D4-8B5D-3D10636D9A6D}">
      <dsp:nvSpPr>
        <dsp:cNvPr id="0" name=""/>
        <dsp:cNvSpPr/>
      </dsp:nvSpPr>
      <dsp:spPr>
        <a:xfrm>
          <a:off x="3332411" y="2169013"/>
          <a:ext cx="1990977" cy="199097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>
            <a:solidFill>
              <a:schemeClr val="accent1">
                <a:lumMod val="50000"/>
              </a:schemeClr>
            </a:solidFill>
            <a:latin typeface="+mn-lt"/>
          </a:endParaRPr>
        </a:p>
      </dsp:txBody>
      <dsp:txXfrm>
        <a:off x="3623983" y="2460585"/>
        <a:ext cx="1407833" cy="1407833"/>
      </dsp:txXfrm>
    </dsp:sp>
    <dsp:sp modelId="{028CAA27-934C-454E-AFD6-C35F99FDFC89}">
      <dsp:nvSpPr>
        <dsp:cNvPr id="0" name=""/>
        <dsp:cNvSpPr/>
      </dsp:nvSpPr>
      <dsp:spPr>
        <a:xfrm>
          <a:off x="2854970" y="399826"/>
          <a:ext cx="2782824" cy="1030239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000" b="1" kern="1200">
              <a:solidFill>
                <a:schemeClr val="accent1">
                  <a:lumMod val="50000"/>
                </a:schemeClr>
              </a:solidFill>
              <a:latin typeface="+mn-lt"/>
            </a:rPr>
            <a:t>Membaca Efektif</a:t>
          </a:r>
          <a:endParaRPr lang="en-US" sz="2000" b="1" kern="1200" dirty="0">
            <a:solidFill>
              <a:schemeClr val="accent1">
                <a:lumMod val="50000"/>
              </a:schemeClr>
            </a:solidFill>
            <a:latin typeface="+mn-lt"/>
          </a:endParaRPr>
        </a:p>
      </dsp:txBody>
      <dsp:txXfrm>
        <a:off x="3262505" y="550701"/>
        <a:ext cx="1967754" cy="728489"/>
      </dsp:txXfrm>
    </dsp:sp>
    <dsp:sp modelId="{3F7A2595-1BFA-4553-9D3F-90477CC592CD}">
      <dsp:nvSpPr>
        <dsp:cNvPr id="0" name=""/>
        <dsp:cNvSpPr/>
      </dsp:nvSpPr>
      <dsp:spPr>
        <a:xfrm>
          <a:off x="5117966" y="1255872"/>
          <a:ext cx="2359019" cy="1389168"/>
        </a:xfrm>
        <a:prstGeom prst="ellipse">
          <a:avLst/>
        </a:prstGeom>
        <a:gradFill rotWithShape="0">
          <a:gsLst>
            <a:gs pos="0">
              <a:schemeClr val="accent2">
                <a:hueOff val="780253"/>
                <a:satOff val="-973"/>
                <a:lumOff val="229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780253"/>
                <a:satOff val="-973"/>
                <a:lumOff val="229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000" b="1" kern="1200" dirty="0" err="1">
              <a:solidFill>
                <a:schemeClr val="accent1">
                  <a:lumMod val="50000"/>
                </a:schemeClr>
              </a:solidFill>
              <a:latin typeface="+mn-lt"/>
            </a:rPr>
            <a:t>Merekam</a:t>
          </a:r>
          <a:r>
            <a:rPr lang="en-SG" sz="2000" b="1" kern="1200" dirty="0">
              <a:solidFill>
                <a:schemeClr val="accent1">
                  <a:lumMod val="50000"/>
                </a:schemeClr>
              </a:solidFill>
              <a:latin typeface="+mn-lt"/>
            </a:rPr>
            <a:t> </a:t>
          </a:r>
          <a:r>
            <a:rPr lang="en-SG" sz="2000" b="1" kern="1200" dirty="0" err="1">
              <a:solidFill>
                <a:schemeClr val="accent1">
                  <a:lumMod val="50000"/>
                </a:schemeClr>
              </a:solidFill>
              <a:latin typeface="+mn-lt"/>
            </a:rPr>
            <a:t>Hasil</a:t>
          </a:r>
          <a:r>
            <a:rPr lang="en-SG" sz="2000" b="1" kern="1200" dirty="0">
              <a:solidFill>
                <a:schemeClr val="accent1">
                  <a:lumMod val="50000"/>
                </a:schemeClr>
              </a:solidFill>
              <a:latin typeface="+mn-lt"/>
            </a:rPr>
            <a:t> </a:t>
          </a:r>
          <a:r>
            <a:rPr lang="en-SG" sz="2000" b="1" kern="1200" dirty="0" err="1">
              <a:solidFill>
                <a:schemeClr val="accent1">
                  <a:lumMod val="50000"/>
                </a:schemeClr>
              </a:solidFill>
              <a:latin typeface="+mn-lt"/>
            </a:rPr>
            <a:t>Belajar</a:t>
          </a:r>
          <a:endParaRPr lang="en-SG" sz="2000" b="1" kern="1200" dirty="0">
            <a:solidFill>
              <a:schemeClr val="accent1">
                <a:lumMod val="50000"/>
              </a:schemeClr>
            </a:solidFill>
            <a:latin typeface="+mn-lt"/>
          </a:endParaRPr>
        </a:p>
      </dsp:txBody>
      <dsp:txXfrm>
        <a:off x="5463436" y="1459311"/>
        <a:ext cx="1668079" cy="982290"/>
      </dsp:txXfrm>
    </dsp:sp>
    <dsp:sp modelId="{33EAE3D9-37D5-493D-87A3-CA270090C3D2}">
      <dsp:nvSpPr>
        <dsp:cNvPr id="0" name=""/>
        <dsp:cNvSpPr/>
      </dsp:nvSpPr>
      <dsp:spPr>
        <a:xfrm>
          <a:off x="5553463" y="2996522"/>
          <a:ext cx="2460897" cy="1457096"/>
        </a:xfrm>
        <a:prstGeom prst="ellipse">
          <a:avLst/>
        </a:prstGeom>
        <a:gradFill rotWithShape="0">
          <a:gsLst>
            <a:gs pos="0">
              <a:schemeClr val="accent2">
                <a:hueOff val="1560506"/>
                <a:satOff val="-1946"/>
                <a:lumOff val="45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1560506"/>
                <a:satOff val="-1946"/>
                <a:lumOff val="45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000" b="1" kern="1200">
              <a:solidFill>
                <a:schemeClr val="accent1">
                  <a:lumMod val="50000"/>
                </a:schemeClr>
              </a:solidFill>
              <a:latin typeface="+mn-lt"/>
            </a:rPr>
            <a:t>Menemukan &amp; Mengolah   Informasi</a:t>
          </a:r>
          <a:endParaRPr lang="en-US" sz="2000" b="1" kern="1200" dirty="0">
            <a:solidFill>
              <a:schemeClr val="accent1">
                <a:lumMod val="50000"/>
              </a:schemeClr>
            </a:solidFill>
            <a:latin typeface="+mn-lt"/>
          </a:endParaRPr>
        </a:p>
      </dsp:txBody>
      <dsp:txXfrm>
        <a:off x="5913853" y="3209909"/>
        <a:ext cx="1740117" cy="1030322"/>
      </dsp:txXfrm>
    </dsp:sp>
    <dsp:sp modelId="{819406F1-F01F-4584-87F8-30AD36B3B9DB}">
      <dsp:nvSpPr>
        <dsp:cNvPr id="0" name=""/>
        <dsp:cNvSpPr/>
      </dsp:nvSpPr>
      <dsp:spPr>
        <a:xfrm>
          <a:off x="4236761" y="4702232"/>
          <a:ext cx="2848871" cy="1199195"/>
        </a:xfrm>
        <a:prstGeom prst="ellipse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000" b="1" kern="1200">
              <a:solidFill>
                <a:schemeClr val="accent1">
                  <a:lumMod val="50000"/>
                </a:schemeClr>
              </a:solidFill>
              <a:latin typeface="+mn-lt"/>
            </a:rPr>
            <a:t>Membangun Relasi Virtual</a:t>
          </a:r>
          <a:endParaRPr lang="en-SG" sz="2000" b="1" kern="1200" dirty="0">
            <a:solidFill>
              <a:schemeClr val="accent1">
                <a:lumMod val="50000"/>
              </a:schemeClr>
            </a:solidFill>
            <a:latin typeface="+mn-lt"/>
          </a:endParaRPr>
        </a:p>
      </dsp:txBody>
      <dsp:txXfrm>
        <a:off x="4653968" y="4877850"/>
        <a:ext cx="2014457" cy="847959"/>
      </dsp:txXfrm>
    </dsp:sp>
    <dsp:sp modelId="{7BA4FEB8-6635-45F6-8207-BCF402F94DEA}">
      <dsp:nvSpPr>
        <dsp:cNvPr id="0" name=""/>
        <dsp:cNvSpPr/>
      </dsp:nvSpPr>
      <dsp:spPr>
        <a:xfrm>
          <a:off x="985561" y="4596434"/>
          <a:ext cx="2782824" cy="1238330"/>
        </a:xfrm>
        <a:prstGeom prst="ellipse">
          <a:avLst/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000" b="1" kern="1200">
              <a:solidFill>
                <a:schemeClr val="accent1">
                  <a:lumMod val="50000"/>
                </a:schemeClr>
              </a:solidFill>
              <a:latin typeface="+mn-lt"/>
            </a:rPr>
            <a:t>Mengerjakan Tugas dan Ujian</a:t>
          </a:r>
          <a:endParaRPr lang="en-SG" sz="2000" b="1" kern="1200" dirty="0">
            <a:solidFill>
              <a:schemeClr val="accent1">
                <a:lumMod val="50000"/>
              </a:schemeClr>
            </a:solidFill>
            <a:latin typeface="+mn-lt"/>
          </a:endParaRPr>
        </a:p>
      </dsp:txBody>
      <dsp:txXfrm>
        <a:off x="1393096" y="4777783"/>
        <a:ext cx="1967754" cy="875632"/>
      </dsp:txXfrm>
    </dsp:sp>
    <dsp:sp modelId="{58035D31-1DA6-4C7E-93D8-91D796C1F43C}">
      <dsp:nvSpPr>
        <dsp:cNvPr id="0" name=""/>
        <dsp:cNvSpPr/>
      </dsp:nvSpPr>
      <dsp:spPr>
        <a:xfrm>
          <a:off x="419347" y="3136628"/>
          <a:ext cx="2782824" cy="1217647"/>
        </a:xfrm>
        <a:prstGeom prst="ellipse">
          <a:avLst/>
        </a:prstGeom>
        <a:gradFill rotWithShape="0">
          <a:gsLst>
            <a:gs pos="0">
              <a:schemeClr val="accent2">
                <a:hueOff val="3901266"/>
                <a:satOff val="-4866"/>
                <a:lumOff val="1144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3901266"/>
                <a:satOff val="-4866"/>
                <a:lumOff val="114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000" b="1" kern="1200" dirty="0" err="1">
              <a:solidFill>
                <a:schemeClr val="accent1">
                  <a:lumMod val="50000"/>
                </a:schemeClr>
              </a:solidFill>
              <a:latin typeface="+mn-lt"/>
            </a:rPr>
            <a:t>Menyelesaikan</a:t>
          </a:r>
          <a:r>
            <a:rPr lang="en-SG" sz="2000" b="1" kern="1200" dirty="0">
              <a:solidFill>
                <a:schemeClr val="accent1">
                  <a:lumMod val="50000"/>
                </a:schemeClr>
              </a:solidFill>
              <a:latin typeface="+mn-lt"/>
            </a:rPr>
            <a:t> </a:t>
          </a:r>
          <a:r>
            <a:rPr lang="en-SG" sz="2000" b="1" kern="1200" dirty="0" err="1">
              <a:solidFill>
                <a:schemeClr val="accent1">
                  <a:lumMod val="50000"/>
                </a:schemeClr>
              </a:solidFill>
              <a:latin typeface="+mn-lt"/>
            </a:rPr>
            <a:t>Masalah</a:t>
          </a:r>
          <a:endParaRPr lang="en-US" sz="2000" b="1" kern="1200" dirty="0">
            <a:solidFill>
              <a:schemeClr val="accent1">
                <a:lumMod val="50000"/>
              </a:schemeClr>
            </a:solidFill>
            <a:latin typeface="+mn-lt"/>
          </a:endParaRPr>
        </a:p>
      </dsp:txBody>
      <dsp:txXfrm>
        <a:off x="826882" y="3314948"/>
        <a:ext cx="1967754" cy="861007"/>
      </dsp:txXfrm>
    </dsp:sp>
    <dsp:sp modelId="{4663B5B8-45E8-4A3F-8BC1-9026B4CC2D01}">
      <dsp:nvSpPr>
        <dsp:cNvPr id="0" name=""/>
        <dsp:cNvSpPr/>
      </dsp:nvSpPr>
      <dsp:spPr>
        <a:xfrm>
          <a:off x="642850" y="1258490"/>
          <a:ext cx="2860258" cy="1302425"/>
        </a:xfrm>
        <a:prstGeom prst="ellipse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000" b="1" kern="1200">
              <a:solidFill>
                <a:schemeClr val="accent1">
                  <a:lumMod val="50000"/>
                </a:schemeClr>
              </a:solidFill>
              <a:latin typeface="+mn-lt"/>
            </a:rPr>
            <a:t>Mengelola Kegiatan Belajar</a:t>
          </a:r>
          <a:endParaRPr lang="en-US" sz="2000" b="1" kern="1200" dirty="0">
            <a:solidFill>
              <a:schemeClr val="accent1">
                <a:lumMod val="50000"/>
              </a:schemeClr>
            </a:solidFill>
            <a:latin typeface="+mn-lt"/>
          </a:endParaRPr>
        </a:p>
      </dsp:txBody>
      <dsp:txXfrm>
        <a:off x="1061725" y="1449226"/>
        <a:ext cx="2022508" cy="9209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xmlns="" id="{4B72219E-7CFF-4FF3-BAFC-9907F6C0655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35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Calibri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xmlns="" id="{80BDB02A-72D5-4AB1-B276-C105C62E145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76850" y="0"/>
            <a:ext cx="4035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DE65C869-0438-4B24-8D3B-941E75071A1B}" type="datetime1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xmlns="" id="{270161AE-272B-4B7F-B483-ED89758851B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4035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Calibri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xmlns="" id="{2328063D-9A15-4B54-A4CB-2F6FAAF453F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76850" y="6513513"/>
            <a:ext cx="4035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4512B519-1330-4322-B920-400B26B98D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29772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662B7F4E-9FD2-4098-9684-8C8941C92E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542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5E3D351-FB75-4F73-B165-101B6ECC014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276850" y="0"/>
            <a:ext cx="403542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74C086D4-7DC5-47B1-9FFF-49C2915C5B74}" type="datetimeFigureOut">
              <a:rPr lang="id-ID"/>
              <a:pPr>
                <a:defRPr/>
              </a:pPr>
              <a:t>09/03/2020</a:t>
            </a:fld>
            <a:endParaRPr lang="id-ID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xmlns="" id="{F8901EE4-1A8E-4271-A302-CEDBE8748B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838450" y="514350"/>
            <a:ext cx="3635375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d-ID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xmlns="" id="{EEA096F6-99D0-4CB9-B2E8-A7DBD7D960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31863" y="3257550"/>
            <a:ext cx="7450137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id-ID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71B8555-F9B6-4F15-B7B7-9A47D4E227F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035425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034FD63-63DC-430E-BDB6-025C6C70DA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276850" y="6513513"/>
            <a:ext cx="4035425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053050C3-AD54-472B-B4BB-CFDA97DF07FA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6153557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xmlns="" id="{A10C4FA5-6A26-4D2E-8B87-CDAC30C9F0E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xmlns="" id="{A35057E8-142F-472E-8439-413A33CCDD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xmlns="" id="{DAE6B84D-3D92-41AA-AAC0-1ED9D744DE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968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968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968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968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F4D56F-2212-43FD-B840-C6994F533E88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876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392"/>
            <a:ext cx="9085342" cy="16211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297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4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2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0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8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6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1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7B3F4FF-4E62-4229-A3C9-5DB1CC573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3AED0-504B-43D4-94CF-C7639DEF6CDC}" type="datetime1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0B2FD5C-7BB5-48C8-9976-27419DBA5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01BCBEA-5DB1-4908-B5A6-D89656347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C4307-CBF6-4957-847B-44484590AB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4384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44F6275-AC18-4753-8801-75E74DCD2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B4C88-B67C-45E5-8B9A-C5C68B631D2B}" type="datetime1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4987215-C09E-4970-A972-F20025BFA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489CFE4-C20D-4329-AFF6-B0270DEA5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0C9C9-8EB2-427E-B362-0CF92794B6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8461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29" y="4859837"/>
            <a:ext cx="9085342" cy="1502066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329" y="3205465"/>
            <a:ext cx="9085342" cy="1654373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7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47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21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095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869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64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1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191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CFAB566-0218-4E9F-A81F-7CDFEE813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C494B-F52C-4A55-AE2D-A340F5E85CA2}" type="datetime1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9E22311-2FE4-425C-AACE-18E9A41B0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1022DF1-BD25-4CB1-9422-F52568C89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693D4-E5AE-441E-BA2D-9BAEAB5667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8218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970" y="1764672"/>
            <a:ext cx="5121639" cy="4991131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8753" y="1764672"/>
            <a:ext cx="5121639" cy="4991131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157C7132-0A3B-4F4B-8BBA-49496797C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BE448-A924-4126-8899-390233645CAA}" type="datetime1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9E6151A4-40B3-45E0-BDB7-EAC393D83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8B3B037C-DEEB-4004-896A-0F94D7795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A9493-615C-4676-9A6F-FE96C7EC3E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1769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3" y="1692890"/>
            <a:ext cx="4722671" cy="70551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39" indent="0">
              <a:buNone/>
              <a:defRPr sz="2200" b="1"/>
            </a:lvl2pPr>
            <a:lvl3pPr marL="995478" indent="0">
              <a:buNone/>
              <a:defRPr sz="2000" b="1"/>
            </a:lvl3pPr>
            <a:lvl4pPr marL="1493217" indent="0">
              <a:buNone/>
              <a:defRPr sz="1700" b="1"/>
            </a:lvl4pPr>
            <a:lvl5pPr marL="1990957" indent="0">
              <a:buNone/>
              <a:defRPr sz="1700" b="1"/>
            </a:lvl5pPr>
            <a:lvl6pPr marL="2488695" indent="0">
              <a:buNone/>
              <a:defRPr sz="1700" b="1"/>
            </a:lvl6pPr>
            <a:lvl7pPr marL="2986435" indent="0">
              <a:buNone/>
              <a:defRPr sz="1700" b="1"/>
            </a:lvl7pPr>
            <a:lvl8pPr marL="3484174" indent="0">
              <a:buNone/>
              <a:defRPr sz="1700" b="1"/>
            </a:lvl8pPr>
            <a:lvl9pPr marL="3981914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3" y="2398405"/>
            <a:ext cx="4722671" cy="435739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2" y="1692890"/>
            <a:ext cx="4724527" cy="70551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39" indent="0">
              <a:buNone/>
              <a:defRPr sz="2200" b="1"/>
            </a:lvl2pPr>
            <a:lvl3pPr marL="995478" indent="0">
              <a:buNone/>
              <a:defRPr sz="2000" b="1"/>
            </a:lvl3pPr>
            <a:lvl4pPr marL="1493217" indent="0">
              <a:buNone/>
              <a:defRPr sz="1700" b="1"/>
            </a:lvl4pPr>
            <a:lvl5pPr marL="1990957" indent="0">
              <a:buNone/>
              <a:defRPr sz="1700" b="1"/>
            </a:lvl5pPr>
            <a:lvl6pPr marL="2488695" indent="0">
              <a:buNone/>
              <a:defRPr sz="1700" b="1"/>
            </a:lvl6pPr>
            <a:lvl7pPr marL="2986435" indent="0">
              <a:buNone/>
              <a:defRPr sz="1700" b="1"/>
            </a:lvl7pPr>
            <a:lvl8pPr marL="3484174" indent="0">
              <a:buNone/>
              <a:defRPr sz="1700" b="1"/>
            </a:lvl8pPr>
            <a:lvl9pPr marL="3981914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2" y="2398405"/>
            <a:ext cx="4724527" cy="435739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329ECB0E-F484-4096-9A59-11BDAC30F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128A9-BD89-418D-8D40-F92C7EE77F94}" type="datetime1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8FD1C8AB-7B5F-4E5C-A387-A96A13DD7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487F9F1E-6C1F-4C67-97D6-9455092F3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E7C50-E1D0-4B66-BD77-3ABD060279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6380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xmlns="" id="{C55B8125-470D-440A-A943-7DC85F212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E5D6F-958A-47D0-9663-4B78FFAA22BF}" type="datetime1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03CC59F5-7ECC-4039-8A0D-34721C190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5B2498FD-91AC-44A8-A7C8-062CF7D45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844CD-D16F-4BC4-B99E-43ACC34BFD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9825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xmlns="" id="{7DBF8ECA-1AAF-4BCF-90A1-B866EA403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5BD90-9931-480D-9A79-A7FE5F498A4E}" type="datetime1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xmlns="" id="{86F92309-0089-495E-B9C5-DC04A2896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A0B701BA-BAB2-43FC-A6CF-04EBA683C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CF508-2F32-4672-89E9-FD0B264559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248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5" y="301113"/>
            <a:ext cx="3516489" cy="128148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8963" y="301121"/>
            <a:ext cx="5975245" cy="6454683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435" y="1582600"/>
            <a:ext cx="3516489" cy="5173200"/>
          </a:xfrm>
        </p:spPr>
        <p:txBody>
          <a:bodyPr/>
          <a:lstStyle>
            <a:lvl1pPr marL="0" indent="0">
              <a:buNone/>
              <a:defRPr sz="1500"/>
            </a:lvl1pPr>
            <a:lvl2pPr marL="497739" indent="0">
              <a:buNone/>
              <a:defRPr sz="1300"/>
            </a:lvl2pPr>
            <a:lvl3pPr marL="995478" indent="0">
              <a:buNone/>
              <a:defRPr sz="1100"/>
            </a:lvl3pPr>
            <a:lvl4pPr marL="1493217" indent="0">
              <a:buNone/>
              <a:defRPr sz="1000"/>
            </a:lvl4pPr>
            <a:lvl5pPr marL="1990957" indent="0">
              <a:buNone/>
              <a:defRPr sz="1000"/>
            </a:lvl5pPr>
            <a:lvl6pPr marL="2488695" indent="0">
              <a:buNone/>
              <a:defRPr sz="1000"/>
            </a:lvl6pPr>
            <a:lvl7pPr marL="2986435" indent="0">
              <a:buNone/>
              <a:defRPr sz="1000"/>
            </a:lvl7pPr>
            <a:lvl8pPr marL="3484174" indent="0">
              <a:buNone/>
              <a:defRPr sz="1000"/>
            </a:lvl8pPr>
            <a:lvl9pPr marL="3981914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36237F8D-3187-4111-A2B9-77605DD44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A71A7-7A0B-40F3-A65F-E8F12C1E28F2}" type="datetime1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9EDE6EB2-EF02-4EBF-A443-AFDFE7A2E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E98F9AE6-6EB3-4E76-AE12-560C12236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7A0F5-BAC9-49AA-B3DC-6FE711FE67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0631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047" y="5293995"/>
            <a:ext cx="6413183" cy="62498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047" y="675755"/>
            <a:ext cx="6413183" cy="4537710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497739" indent="0">
              <a:buNone/>
              <a:defRPr sz="3000"/>
            </a:lvl2pPr>
            <a:lvl3pPr marL="995478" indent="0">
              <a:buNone/>
              <a:defRPr sz="2600"/>
            </a:lvl3pPr>
            <a:lvl4pPr marL="1493217" indent="0">
              <a:buNone/>
              <a:defRPr sz="2200"/>
            </a:lvl4pPr>
            <a:lvl5pPr marL="1990957" indent="0">
              <a:buNone/>
              <a:defRPr sz="2200"/>
            </a:lvl5pPr>
            <a:lvl6pPr marL="2488695" indent="0">
              <a:buNone/>
              <a:defRPr sz="2200"/>
            </a:lvl6pPr>
            <a:lvl7pPr marL="2986435" indent="0">
              <a:buNone/>
              <a:defRPr sz="2200"/>
            </a:lvl7pPr>
            <a:lvl8pPr marL="3484174" indent="0">
              <a:buNone/>
              <a:defRPr sz="2200"/>
            </a:lvl8pPr>
            <a:lvl9pPr marL="3981914" indent="0">
              <a:buNone/>
              <a:defRPr sz="22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047" y="5918981"/>
            <a:ext cx="6413183" cy="887584"/>
          </a:xfrm>
        </p:spPr>
        <p:txBody>
          <a:bodyPr/>
          <a:lstStyle>
            <a:lvl1pPr marL="0" indent="0">
              <a:buNone/>
              <a:defRPr sz="1500"/>
            </a:lvl1pPr>
            <a:lvl2pPr marL="497739" indent="0">
              <a:buNone/>
              <a:defRPr sz="1300"/>
            </a:lvl2pPr>
            <a:lvl3pPr marL="995478" indent="0">
              <a:buNone/>
              <a:defRPr sz="1100"/>
            </a:lvl3pPr>
            <a:lvl4pPr marL="1493217" indent="0">
              <a:buNone/>
              <a:defRPr sz="1000"/>
            </a:lvl4pPr>
            <a:lvl5pPr marL="1990957" indent="0">
              <a:buNone/>
              <a:defRPr sz="1000"/>
            </a:lvl5pPr>
            <a:lvl6pPr marL="2488695" indent="0">
              <a:buNone/>
              <a:defRPr sz="1000"/>
            </a:lvl6pPr>
            <a:lvl7pPr marL="2986435" indent="0">
              <a:buNone/>
              <a:defRPr sz="1000"/>
            </a:lvl7pPr>
            <a:lvl8pPr marL="3484174" indent="0">
              <a:buNone/>
              <a:defRPr sz="1000"/>
            </a:lvl8pPr>
            <a:lvl9pPr marL="3981914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C4D373F6-9E69-4ECC-B012-0FE8BA6DA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C4763-1E4B-4430-A6AE-4E93D523E0CC}" type="datetime1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E914D846-B816-43CC-8186-09A785EF5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17949C9E-5F60-4091-854B-84E6A4532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51C7E-234F-44E7-BE1D-9CC4A358D4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0201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EF02A82-FDC0-4F20-A49E-262E73892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96013-2E55-4980-8C43-D5D65F9FBD20}" type="datetime1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B07D413-034C-4D63-A4DA-469C522B4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00EB5C9-01AB-4C31-BA9F-99A2A0FE3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35157-1F6E-4D25-9478-E72CBDEC6D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4049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5034" y="302871"/>
            <a:ext cx="2605356" cy="6452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972" y="302871"/>
            <a:ext cx="7637923" cy="645293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AEAD4A2-5A2A-4F86-A106-E30E9E4FA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6EA3D-F91B-40AD-AD60-B84E66445D96}" type="datetime1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5B88012-1F0A-4E85-A2B7-36B3FEACC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7356902-1862-4431-BB28-EAE31519C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68FEDB-D5B3-492A-A92D-927F24AECF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1756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xmlns="" id="{A4F7C441-F46B-40E2-ACBF-E1C2759CFE4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18662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549" tIns="49773" rIns="99549" bIns="4977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xmlns="" id="{8C26893E-C707-4294-99D2-5A04D96687B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34988" y="1765300"/>
            <a:ext cx="9618662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549" tIns="49773" rIns="99549" bIns="497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91C1C44-737B-4605-A2B1-B43E35966A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 vert="horz" wrap="square" lIns="99549" tIns="49773" rIns="99549" bIns="49773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 sz="1300">
                <a:solidFill>
                  <a:srgbClr val="898989"/>
                </a:solidFill>
                <a:latin typeface="Calibri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11D7425B-F9B3-44F2-93AC-109BF036FF38}" type="datetime1">
              <a:rPr lang="en-US"/>
              <a:pPr>
                <a:defRPr/>
              </a:pPr>
              <a:t>3/9/2020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49BEAB7-6470-489C-B90B-1FAA3CB458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 vert="horz" wrap="square" lIns="99549" tIns="49773" rIns="99549" bIns="49773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300">
                <a:solidFill>
                  <a:srgbClr val="898989"/>
                </a:solidFill>
                <a:latin typeface="Calibri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6100760-431E-4F38-807B-2DCDA69ACF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 vert="horz" wrap="square" lIns="99549" tIns="49773" rIns="99549" bIns="49773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solidFill>
                  <a:srgbClr val="898989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ED7EDB60-8A4B-4F2D-A1F0-B3792C9B3D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05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496888" rtl="0" eaLnBrk="0" fontAlgn="base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defTabSz="4968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anose="020B0600070205080204" pitchFamily="34" charset="-128"/>
        </a:defRPr>
      </a:lvl2pPr>
      <a:lvl3pPr algn="ctr" defTabSz="4968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anose="020B0600070205080204" pitchFamily="34" charset="-128"/>
        </a:defRPr>
      </a:lvl3pPr>
      <a:lvl4pPr algn="ctr" defTabSz="4968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anose="020B0600070205080204" pitchFamily="34" charset="-128"/>
        </a:defRPr>
      </a:lvl4pPr>
      <a:lvl5pPr algn="ctr" defTabSz="4968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anose="020B0600070205080204" pitchFamily="34" charset="-128"/>
        </a:defRPr>
      </a:lvl5pPr>
      <a:lvl6pPr marL="457200" algn="ctr" defTabSz="496888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-65" charset="-128"/>
        </a:defRPr>
      </a:lvl6pPr>
      <a:lvl7pPr marL="914400" algn="ctr" defTabSz="496888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-65" charset="-128"/>
        </a:defRPr>
      </a:lvl7pPr>
      <a:lvl8pPr marL="1371600" algn="ctr" defTabSz="496888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-65" charset="-128"/>
        </a:defRPr>
      </a:lvl8pPr>
      <a:lvl9pPr marL="1828800" algn="ctr" defTabSz="496888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-65" charset="-128"/>
        </a:defRPr>
      </a:lvl9pPr>
    </p:titleStyle>
    <p:bodyStyle>
      <a:lvl1pPr marL="373063" indent="-373063" algn="l" defTabSz="49688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808038" indent="-309563" algn="l" defTabSz="49688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2pPr>
      <a:lvl3pPr marL="1243013" indent="-247650" algn="l" defTabSz="49688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3pPr>
      <a:lvl4pPr marL="1741488" indent="-247650" algn="l" defTabSz="49688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4pPr>
      <a:lvl5pPr marL="2238375" indent="-247650" algn="l" defTabSz="49688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2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5pPr>
      <a:lvl6pPr marL="2737566" indent="-248870" algn="l" defTabSz="497739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305" indent="-248870" algn="l" defTabSz="497739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043" indent="-248870" algn="l" defTabSz="497739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0783" indent="-248870" algn="l" defTabSz="497739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739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478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217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0957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8695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6435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174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1914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13" Type="http://schemas.openxmlformats.org/officeDocument/2006/relationships/image" Target="../media/image16.jpeg"/><Relationship Id="rId3" Type="http://schemas.openxmlformats.org/officeDocument/2006/relationships/image" Target="../media/image7.gif"/><Relationship Id="rId7" Type="http://schemas.openxmlformats.org/officeDocument/2006/relationships/hyperlink" Target="../Usulan%20ke%20BAN-PT-23Juni2008/SOP_PJJ.doc" TargetMode="External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11" Type="http://schemas.openxmlformats.org/officeDocument/2006/relationships/image" Target="../media/image14.gif"/><Relationship Id="rId5" Type="http://schemas.openxmlformats.org/officeDocument/2006/relationships/image" Target="../media/image9.gif"/><Relationship Id="rId10" Type="http://schemas.openxmlformats.org/officeDocument/2006/relationships/image" Target="../media/image13.jpeg"/><Relationship Id="rId4" Type="http://schemas.openxmlformats.org/officeDocument/2006/relationships/image" Target="../media/image8.gif"/><Relationship Id="rId9" Type="http://schemas.openxmlformats.org/officeDocument/2006/relationships/image" Target="../media/image1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15.xml"/><Relationship Id="rId7" Type="http://schemas.openxmlformats.org/officeDocument/2006/relationships/image" Target="../media/image24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5" Type="http://schemas.openxmlformats.org/officeDocument/2006/relationships/slide" Target="slide18.xml"/><Relationship Id="rId4" Type="http://schemas.openxmlformats.org/officeDocument/2006/relationships/slide" Target="slide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02)%20KETERAMPILAN%20MENGELOLA%20WAKTU_PKBM%20DI%20UT%20final%2029%20AGT%202018.ppt#-1,13,TIPS MERANCANG JADWAL BELAJAR" TargetMode="Externa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5">
            <a:extLst>
              <a:ext uri="{FF2B5EF4-FFF2-40B4-BE49-F238E27FC236}">
                <a16:creationId xmlns:a16="http://schemas.microsoft.com/office/drawing/2014/main" xmlns="" id="{E6BAC4B5-98E6-4C77-8663-2663C533F912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20663" y="1608138"/>
            <a:ext cx="4351337" cy="1062037"/>
          </a:xfrm>
        </p:spPr>
        <p:txBody>
          <a:bodyPr/>
          <a:lstStyle/>
          <a:p>
            <a:pPr algn="l" eaLnBrk="1" hangingPunct="1"/>
            <a:r>
              <a:rPr lang="en-US" altLang="en-US" sz="1400">
                <a:solidFill>
                  <a:srgbClr val="002060"/>
                </a:solidFill>
                <a:latin typeface="Arial" panose="020B0604020202020204" pitchFamily="34" charset="0"/>
              </a:rPr>
              <a:t>PENDIDIKAN TERBUKA DAN JARAK JAUH</a:t>
            </a:r>
            <a:r>
              <a:rPr lang="id-ID" altLang="en-US" sz="1400">
                <a:solidFill>
                  <a:srgbClr val="002060"/>
                </a:solidFill>
                <a:latin typeface="Arial" panose="020B0604020202020204" pitchFamily="34" charset="0"/>
              </a:rPr>
              <a:t/>
            </a:r>
            <a:br>
              <a:rPr lang="id-ID" altLang="en-US" sz="1400">
                <a:solidFill>
                  <a:srgbClr val="002060"/>
                </a:solidFill>
                <a:latin typeface="Arial" panose="020B0604020202020204" pitchFamily="34" charset="0"/>
              </a:rPr>
            </a:br>
            <a:r>
              <a:rPr lang="id-ID" altLang="en-US" sz="1400">
                <a:solidFill>
                  <a:srgbClr val="002060"/>
                </a:solidFill>
                <a:latin typeface="Arial" panose="020B0604020202020204" pitchFamily="34" charset="0"/>
              </a:rPr>
              <a:t>Membuka Akses Pendidikan Tinggi bagi Semua</a:t>
            </a:r>
            <a:br>
              <a:rPr lang="id-ID" altLang="en-US" sz="1400">
                <a:solidFill>
                  <a:srgbClr val="002060"/>
                </a:solidFill>
                <a:latin typeface="Arial" panose="020B0604020202020204" pitchFamily="34" charset="0"/>
              </a:rPr>
            </a:br>
            <a:r>
              <a:rPr lang="id-ID" altLang="en-US" sz="1400" i="1">
                <a:solidFill>
                  <a:srgbClr val="002060"/>
                </a:solidFill>
                <a:latin typeface="Arial" panose="020B0604020202020204" pitchFamily="34" charset="0"/>
              </a:rPr>
              <a:t>Making Higher Education Open to All</a:t>
            </a:r>
            <a:endParaRPr lang="id-ID" altLang="en-US" sz="14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4099" name="TextBox 3">
            <a:extLst>
              <a:ext uri="{FF2B5EF4-FFF2-40B4-BE49-F238E27FC236}">
                <a16:creationId xmlns:a16="http://schemas.microsoft.com/office/drawing/2014/main" xmlns="" id="{B31200F8-C13F-424A-BE81-B05256C92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6706" y="2139156"/>
            <a:ext cx="5951932" cy="646331"/>
          </a:xfrm>
          <a:prstGeom prst="rect">
            <a:avLst/>
          </a:prstGeom>
          <a:solidFill>
            <a:srgbClr val="F8F8F8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 sz="3600" b="1" dirty="0">
              <a:solidFill>
                <a:srgbClr val="00206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4101" name="TextBox 1">
            <a:extLst>
              <a:ext uri="{FF2B5EF4-FFF2-40B4-BE49-F238E27FC236}">
                <a16:creationId xmlns:a16="http://schemas.microsoft.com/office/drawing/2014/main" xmlns="" id="{665B78EF-C4DC-4AB9-B9F5-F45D99C7F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2025" y="528638"/>
            <a:ext cx="11977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 dirty="0">
                <a:solidFill>
                  <a:schemeClr val="tx2"/>
                </a:solidFill>
                <a:latin typeface="Bradley Hand ITC" panose="03070402050302030203" pitchFamily="66" charset="0"/>
              </a:rPr>
              <a:t>PKBJJ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xmlns="" id="{F4A9270E-5A2E-4686-A297-6EEFF0F9A976}"/>
              </a:ext>
            </a:extLst>
          </p:cNvPr>
          <p:cNvSpPr/>
          <p:nvPr/>
        </p:nvSpPr>
        <p:spPr>
          <a:xfrm>
            <a:off x="1354210" y="2670175"/>
            <a:ext cx="7980218" cy="4116963"/>
          </a:xfrm>
          <a:prstGeom prst="ellipse">
            <a:avLst/>
          </a:prstGeom>
          <a:solidFill>
            <a:srgbClr val="002060">
              <a:alpha val="89804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en-US" altLang="en-US" sz="3200" b="1" dirty="0">
                <a:solidFill>
                  <a:srgbClr val="FFFF00"/>
                </a:solidFill>
                <a:latin typeface="Bradley Hand ITC" panose="03070402050302030203" pitchFamily="66" charset="0"/>
              </a:rPr>
              <a:t>SUDAHKAH </a:t>
            </a:r>
          </a:p>
          <a:p>
            <a:pPr algn="ctr" eaLnBrk="1" hangingPunct="1"/>
            <a:r>
              <a:rPr lang="en-US" altLang="en-US" sz="3200" b="1" dirty="0">
                <a:solidFill>
                  <a:srgbClr val="FFFF00"/>
                </a:solidFill>
                <a:latin typeface="Bradley Hand ITC" panose="03070402050302030203" pitchFamily="66" charset="0"/>
              </a:rPr>
              <a:t>ANDA </a:t>
            </a:r>
          </a:p>
          <a:p>
            <a:pPr algn="ctr" eaLnBrk="1" hangingPunct="1"/>
            <a:r>
              <a:rPr lang="en-US" altLang="en-US" sz="3200" b="1" dirty="0">
                <a:solidFill>
                  <a:srgbClr val="FFFF00"/>
                </a:solidFill>
                <a:latin typeface="Bradley Hand ITC" panose="03070402050302030203" pitchFamily="66" charset="0"/>
              </a:rPr>
              <a:t>MEMBUAT RENCANA BELAJAR 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425" y="0"/>
            <a:ext cx="7097788" cy="756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85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3">
            <a:extLst>
              <a:ext uri="{FF2B5EF4-FFF2-40B4-BE49-F238E27FC236}">
                <a16:creationId xmlns:a16="http://schemas.microsoft.com/office/drawing/2014/main" xmlns="" id="{B2F94221-542B-4D13-A844-55816CB90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7750" y="461239"/>
            <a:ext cx="5638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2400" b="1" dirty="0">
                <a:solidFill>
                  <a:schemeClr val="accent4">
                    <a:lumMod val="50000"/>
                  </a:schemeClr>
                </a:solidFill>
              </a:rPr>
              <a:t>KULIAH DI UT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564D8515-D0AA-4FD4-8E1C-336DEAB83705}"/>
              </a:ext>
            </a:extLst>
          </p:cNvPr>
          <p:cNvGrpSpPr>
            <a:grpSpLocks/>
          </p:cNvGrpSpPr>
          <p:nvPr/>
        </p:nvGrpSpPr>
        <p:grpSpPr bwMode="auto">
          <a:xfrm>
            <a:off x="927721" y="1539875"/>
            <a:ext cx="3324845" cy="3670388"/>
            <a:chOff x="927816" y="1539951"/>
            <a:chExt cx="3324919" cy="3669701"/>
          </a:xfrm>
        </p:grpSpPr>
        <p:pic>
          <p:nvPicPr>
            <p:cNvPr id="7180" name="Picture 6" descr="https://media1.picsearch.com/is?4fsJGx-1s7sGGzScGeGWDEoZSXRfSPidSFUhCmWjbjc&amp;height=253">
              <a:extLst>
                <a:ext uri="{FF2B5EF4-FFF2-40B4-BE49-F238E27FC236}">
                  <a16:creationId xmlns:a16="http://schemas.microsoft.com/office/drawing/2014/main" xmlns="" id="{8AE7356C-42BC-486C-BECD-926E29F487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4524" y="1539951"/>
              <a:ext cx="3298211" cy="1636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81" name="TextBox 3">
              <a:extLst>
                <a:ext uri="{FF2B5EF4-FFF2-40B4-BE49-F238E27FC236}">
                  <a16:creationId xmlns:a16="http://schemas.microsoft.com/office/drawing/2014/main" xmlns="" id="{A5919E26-EE9D-4B13-8F60-934208C9E0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7816" y="3271023"/>
              <a:ext cx="3324919" cy="1938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dirty="0" err="1"/>
                <a:t>Dosen</a:t>
              </a:r>
              <a:r>
                <a:rPr lang="en-US" altLang="en-US" dirty="0"/>
                <a:t> dan </a:t>
              </a:r>
              <a:r>
                <a:rPr lang="en-US" altLang="en-US" dirty="0" err="1"/>
                <a:t>mahasiswanya</a:t>
              </a:r>
              <a:r>
                <a:rPr lang="en-US" altLang="en-US" dirty="0"/>
                <a:t> </a:t>
              </a:r>
              <a:r>
                <a:rPr lang="en-US" altLang="en-US" dirty="0" err="1"/>
                <a:t>tidak</a:t>
              </a:r>
              <a:r>
                <a:rPr lang="en-US" altLang="en-US" dirty="0"/>
                <a:t> pada </a:t>
              </a:r>
              <a:r>
                <a:rPr lang="en-US" altLang="en-US" dirty="0" err="1"/>
                <a:t>satu</a:t>
              </a:r>
              <a:r>
                <a:rPr lang="en-US" altLang="en-US" dirty="0"/>
                <a:t> </a:t>
              </a:r>
              <a:r>
                <a:rPr lang="en-US" altLang="en-US" dirty="0" err="1"/>
                <a:t>ruang</a:t>
              </a:r>
              <a:r>
                <a:rPr lang="en-US" altLang="en-US" dirty="0"/>
                <a:t> </a:t>
              </a:r>
              <a:r>
                <a:rPr lang="en-US" altLang="en-US" dirty="0" err="1"/>
                <a:t>atau</a:t>
              </a:r>
              <a:r>
                <a:rPr lang="en-US" altLang="en-US" dirty="0"/>
                <a:t> </a:t>
              </a:r>
              <a:r>
                <a:rPr lang="en-US" altLang="en-US" dirty="0" err="1"/>
                <a:t>lokasi</a:t>
              </a:r>
              <a:r>
                <a:rPr lang="en-US" altLang="en-US" dirty="0"/>
                <a:t> yang </a:t>
              </a:r>
              <a:r>
                <a:rPr lang="en-US" altLang="en-US" dirty="0" err="1"/>
                <a:t>sama</a:t>
              </a:r>
              <a:r>
                <a:rPr lang="en-US" altLang="en-US" dirty="0"/>
                <a:t> </a:t>
              </a:r>
              <a:r>
                <a:rPr lang="en-US" altLang="en-US" dirty="0" err="1"/>
                <a:t>sebagaimana</a:t>
              </a:r>
              <a:r>
                <a:rPr lang="en-US" altLang="en-US" dirty="0"/>
                <a:t> </a:t>
              </a:r>
              <a:r>
                <a:rPr lang="en-US" altLang="en-US" dirty="0" err="1"/>
                <a:t>pembelajaran</a:t>
              </a:r>
              <a:r>
                <a:rPr lang="en-US" altLang="en-US" dirty="0"/>
                <a:t> pada </a:t>
              </a:r>
              <a:r>
                <a:rPr lang="en-US" altLang="en-US" dirty="0" err="1"/>
                <a:t>Perguruan</a:t>
              </a:r>
              <a:r>
                <a:rPr lang="en-US" altLang="en-US" dirty="0"/>
                <a:t> Tinggi </a:t>
              </a:r>
              <a:r>
                <a:rPr lang="en-US" altLang="en-US" dirty="0" err="1"/>
                <a:t>tatap</a:t>
              </a:r>
              <a:r>
                <a:rPr lang="en-US" altLang="en-US" dirty="0"/>
                <a:t> </a:t>
              </a:r>
              <a:r>
                <a:rPr lang="en-US" altLang="en-US" dirty="0" err="1"/>
                <a:t>muka</a:t>
              </a:r>
              <a:endParaRPr lang="en-US" altLang="en-US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905CD24E-628E-4C10-9A30-D8236B86C081}"/>
              </a:ext>
            </a:extLst>
          </p:cNvPr>
          <p:cNvGrpSpPr>
            <a:grpSpLocks/>
          </p:cNvGrpSpPr>
          <p:nvPr/>
        </p:nvGrpSpPr>
        <p:grpSpPr bwMode="auto">
          <a:xfrm>
            <a:off x="4867276" y="1379537"/>
            <a:ext cx="4968824" cy="1611313"/>
            <a:chOff x="4867792" y="1379429"/>
            <a:chExt cx="4968183" cy="1611863"/>
          </a:xfrm>
        </p:grpSpPr>
        <p:sp>
          <p:nvSpPr>
            <p:cNvPr id="7178" name="TextBox 4">
              <a:extLst>
                <a:ext uri="{FF2B5EF4-FFF2-40B4-BE49-F238E27FC236}">
                  <a16:creationId xmlns:a16="http://schemas.microsoft.com/office/drawing/2014/main" xmlns="" id="{07C17AE8-BBCA-4D2D-BAF1-A077F989B3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67792" y="1480537"/>
              <a:ext cx="2737341" cy="1323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dirty="0" err="1"/>
                <a:t>Selalu</a:t>
              </a:r>
              <a:r>
                <a:rPr lang="en-US" altLang="en-US" dirty="0"/>
                <a:t> </a:t>
              </a:r>
              <a:r>
                <a:rPr lang="en-US" altLang="en-US" dirty="0" err="1"/>
                <a:t>ada</a:t>
              </a:r>
              <a:r>
                <a:rPr lang="en-US" altLang="en-US" dirty="0"/>
                <a:t> </a:t>
              </a:r>
              <a:r>
                <a:rPr lang="en-US" altLang="en-US" dirty="0" err="1"/>
                <a:t>komunikasi</a:t>
              </a:r>
              <a:r>
                <a:rPr lang="en-US" altLang="en-US" dirty="0"/>
                <a:t> </a:t>
              </a:r>
              <a:r>
                <a:rPr lang="en-US" altLang="en-US" dirty="0" err="1"/>
                <a:t>antara</a:t>
              </a:r>
              <a:r>
                <a:rPr lang="en-US" altLang="en-US" dirty="0"/>
                <a:t> </a:t>
              </a:r>
              <a:r>
                <a:rPr lang="en-US" altLang="en-US" dirty="0" err="1"/>
                <a:t>mahasiswa</a:t>
              </a:r>
              <a:r>
                <a:rPr lang="en-US" altLang="en-US" dirty="0"/>
                <a:t> </a:t>
              </a:r>
              <a:r>
                <a:rPr lang="en-US" altLang="en-US" dirty="0" err="1"/>
                <a:t>dengan</a:t>
              </a:r>
              <a:r>
                <a:rPr lang="en-US" altLang="en-US" dirty="0"/>
                <a:t> </a:t>
              </a:r>
              <a:r>
                <a:rPr lang="en-US" altLang="en-US" dirty="0" err="1"/>
                <a:t>dosen</a:t>
              </a:r>
              <a:r>
                <a:rPr lang="en-US" altLang="en-US" dirty="0"/>
                <a:t>, tutor, </a:t>
              </a:r>
              <a:r>
                <a:rPr lang="en-US" altLang="en-US" dirty="0" err="1"/>
                <a:t>atau</a:t>
              </a:r>
              <a:r>
                <a:rPr lang="en-US" altLang="en-US" dirty="0"/>
                <a:t> </a:t>
              </a:r>
              <a:r>
                <a:rPr lang="en-US" altLang="en-US" dirty="0" err="1"/>
                <a:t>sumber</a:t>
              </a:r>
              <a:r>
                <a:rPr lang="en-US" altLang="en-US" dirty="0"/>
                <a:t> </a:t>
              </a:r>
              <a:r>
                <a:rPr lang="en-US" altLang="en-US" dirty="0" err="1"/>
                <a:t>belajar</a:t>
              </a:r>
              <a:r>
                <a:rPr lang="en-US" altLang="en-US" dirty="0"/>
                <a:t> </a:t>
              </a:r>
            </a:p>
          </p:txBody>
        </p:sp>
        <p:pic>
          <p:nvPicPr>
            <p:cNvPr id="7179" name="Picture 8" descr="https://media3.picsearch.com/is?QEQTZeU39oS3Lc9ojZeGMXmsnxrxplQa282QQITHYzo&amp;height=90">
              <a:extLst>
                <a:ext uri="{FF2B5EF4-FFF2-40B4-BE49-F238E27FC236}">
                  <a16:creationId xmlns:a16="http://schemas.microsoft.com/office/drawing/2014/main" xmlns="" id="{3195ECA8-0C3A-4D96-B053-4516ADABC4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6827" y="1379429"/>
              <a:ext cx="2149148" cy="1611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4F8CBD53-7DF4-4052-9AFF-A3F590681AD8}"/>
              </a:ext>
            </a:extLst>
          </p:cNvPr>
          <p:cNvGrpSpPr>
            <a:grpSpLocks/>
          </p:cNvGrpSpPr>
          <p:nvPr/>
        </p:nvGrpSpPr>
        <p:grpSpPr bwMode="auto">
          <a:xfrm>
            <a:off x="4871582" y="3367666"/>
            <a:ext cx="5580518" cy="1867190"/>
            <a:chOff x="4581151" y="3359141"/>
            <a:chExt cx="5871367" cy="203547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FD8B8BCC-9420-44BE-B4F8-AE0DA719A94A}"/>
                </a:ext>
              </a:extLst>
            </p:cNvPr>
            <p:cNvSpPr txBox="1"/>
            <p:nvPr/>
          </p:nvSpPr>
          <p:spPr>
            <a:xfrm>
              <a:off x="6234389" y="3455424"/>
              <a:ext cx="4218129" cy="193919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 err="1">
                  <a:sym typeface="Wingdings" panose="05000000000000000000" pitchFamily="2" charset="2"/>
                </a:rPr>
                <a:t>Komunikasi</a:t>
              </a:r>
              <a:r>
                <a:rPr lang="en-US" dirty="0">
                  <a:sym typeface="Wingdings" panose="05000000000000000000" pitchFamily="2" charset="2"/>
                </a:rPr>
                <a:t> </a:t>
              </a:r>
              <a:r>
                <a:rPr lang="en-US" dirty="0" err="1">
                  <a:sym typeface="Wingdings" panose="05000000000000000000" pitchFamily="2" charset="2"/>
                </a:rPr>
                <a:t>langsung</a:t>
              </a:r>
              <a:r>
                <a:rPr lang="en-US" dirty="0">
                  <a:sym typeface="Wingdings" panose="05000000000000000000" pitchFamily="2" charset="2"/>
                </a:rPr>
                <a:t> </a:t>
              </a:r>
              <a:r>
                <a:rPr lang="en-US" dirty="0" err="1">
                  <a:sym typeface="Wingdings" panose="05000000000000000000" pitchFamily="2" charset="2"/>
                </a:rPr>
                <a:t>jika</a:t>
              </a:r>
              <a:r>
                <a:rPr lang="en-US" dirty="0">
                  <a:sym typeface="Wingdings" panose="05000000000000000000" pitchFamily="2" charset="2"/>
                </a:rPr>
                <a:t> </a:t>
              </a:r>
              <a:r>
                <a:rPr lang="en-US" dirty="0" err="1">
                  <a:sym typeface="Wingdings" panose="05000000000000000000" pitchFamily="2" charset="2"/>
                </a:rPr>
                <a:t>mahasiswa</a:t>
              </a:r>
              <a:r>
                <a:rPr lang="en-US" dirty="0">
                  <a:sym typeface="Wingdings" panose="05000000000000000000" pitchFamily="2" charset="2"/>
                </a:rPr>
                <a:t> </a:t>
              </a:r>
              <a:r>
                <a:rPr lang="en-US" dirty="0" err="1">
                  <a:sym typeface="Wingdings" panose="05000000000000000000" pitchFamily="2" charset="2"/>
                </a:rPr>
                <a:t>bertemu</a:t>
              </a:r>
              <a:r>
                <a:rPr lang="en-US" dirty="0">
                  <a:sym typeface="Wingdings" panose="05000000000000000000" pitchFamily="2" charset="2"/>
                </a:rPr>
                <a:t> tutor </a:t>
              </a:r>
              <a:r>
                <a:rPr lang="en-US" dirty="0" err="1">
                  <a:sym typeface="Wingdings" panose="05000000000000000000" pitchFamily="2" charset="2"/>
                </a:rPr>
                <a:t>pada</a:t>
              </a:r>
              <a:r>
                <a:rPr lang="en-US" dirty="0">
                  <a:sym typeface="Wingdings" panose="05000000000000000000" pitchFamily="2" charset="2"/>
                </a:rPr>
                <a:t> </a:t>
              </a:r>
              <a:r>
                <a:rPr lang="en-US" dirty="0" err="1">
                  <a:sym typeface="Wingdings" panose="05000000000000000000" pitchFamily="2" charset="2"/>
                </a:rPr>
                <a:t>saat</a:t>
              </a:r>
              <a:r>
                <a:rPr lang="en-US" dirty="0">
                  <a:sym typeface="Wingdings" panose="05000000000000000000" pitchFamily="2" charset="2"/>
                </a:rPr>
                <a:t> tutorial, </a:t>
              </a:r>
              <a:r>
                <a:rPr lang="en-US" dirty="0" err="1">
                  <a:sym typeface="Wingdings" panose="05000000000000000000" pitchFamily="2" charset="2"/>
                </a:rPr>
                <a:t>atau</a:t>
              </a:r>
              <a:r>
                <a:rPr lang="en-US" dirty="0">
                  <a:sym typeface="Wingdings" panose="05000000000000000000" pitchFamily="2" charset="2"/>
                </a:rPr>
                <a:t> </a:t>
              </a:r>
              <a:r>
                <a:rPr lang="en-US" dirty="0" err="1">
                  <a:sym typeface="Wingdings" panose="05000000000000000000" pitchFamily="2" charset="2"/>
                </a:rPr>
                <a:t>mahasiswa</a:t>
              </a:r>
              <a:r>
                <a:rPr lang="en-US" dirty="0">
                  <a:sym typeface="Wingdings" panose="05000000000000000000" pitchFamily="2" charset="2"/>
                </a:rPr>
                <a:t> </a:t>
              </a:r>
              <a:r>
                <a:rPr lang="en-US" dirty="0" err="1">
                  <a:sym typeface="Wingdings" panose="05000000000000000000" pitchFamily="2" charset="2"/>
                </a:rPr>
                <a:t>bertemu</a:t>
              </a:r>
              <a:r>
                <a:rPr lang="en-US" dirty="0">
                  <a:sym typeface="Wingdings" panose="05000000000000000000" pitchFamily="2" charset="2"/>
                </a:rPr>
                <a:t> dengan </a:t>
              </a:r>
              <a:r>
                <a:rPr lang="en-US" dirty="0" err="1">
                  <a:sym typeface="Wingdings" panose="05000000000000000000" pitchFamily="2" charset="2"/>
                </a:rPr>
                <a:t>dosen</a:t>
              </a:r>
              <a:r>
                <a:rPr lang="en-US" dirty="0">
                  <a:sym typeface="Wingdings" panose="05000000000000000000" pitchFamily="2" charset="2"/>
                </a:rPr>
                <a:t> </a:t>
              </a:r>
              <a:r>
                <a:rPr lang="en-US" dirty="0" err="1">
                  <a:sym typeface="Wingdings" panose="05000000000000000000" pitchFamily="2" charset="2"/>
                </a:rPr>
                <a:t>pada</a:t>
              </a:r>
              <a:r>
                <a:rPr lang="en-US" dirty="0">
                  <a:sym typeface="Wingdings" panose="05000000000000000000" pitchFamily="2" charset="2"/>
                </a:rPr>
                <a:t> </a:t>
              </a:r>
              <a:r>
                <a:rPr lang="en-US" dirty="0" err="1">
                  <a:sym typeface="Wingdings" panose="05000000000000000000" pitchFamily="2" charset="2"/>
                </a:rPr>
                <a:t>saat</a:t>
              </a:r>
              <a:r>
                <a:rPr lang="en-US" dirty="0">
                  <a:sym typeface="Wingdings" panose="05000000000000000000" pitchFamily="2" charset="2"/>
                </a:rPr>
                <a:t> </a:t>
              </a:r>
              <a:r>
                <a:rPr lang="en-US" dirty="0" err="1">
                  <a:sym typeface="Wingdings" panose="05000000000000000000" pitchFamily="2" charset="2"/>
                </a:rPr>
                <a:t>telekonferensi</a:t>
              </a:r>
              <a:r>
                <a:rPr lang="en-US" dirty="0">
                  <a:sym typeface="Wingdings" panose="05000000000000000000" pitchFamily="2" charset="2"/>
                </a:rPr>
                <a:t>  </a:t>
              </a:r>
              <a:r>
                <a:rPr lang="en-US" dirty="0" err="1">
                  <a:solidFill>
                    <a:schemeClr val="accent6">
                      <a:lumMod val="75000"/>
                    </a:schemeClr>
                  </a:solidFill>
                  <a:sym typeface="Wingdings" panose="05000000000000000000" pitchFamily="2" charset="2"/>
                </a:rPr>
                <a:t>namun</a:t>
              </a: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  <a:sym typeface="Wingdings" panose="05000000000000000000" pitchFamily="2" charset="2"/>
                </a:rPr>
                <a:t> </a:t>
              </a:r>
              <a:r>
                <a:rPr lang="en-US" dirty="0" err="1">
                  <a:solidFill>
                    <a:schemeClr val="accent6">
                      <a:lumMod val="75000"/>
                    </a:schemeClr>
                  </a:solidFill>
                  <a:sym typeface="Wingdings" panose="05000000000000000000" pitchFamily="2" charset="2"/>
                </a:rPr>
                <a:t>waktu</a:t>
              </a: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  <a:sym typeface="Wingdings" panose="05000000000000000000" pitchFamily="2" charset="2"/>
                </a:rPr>
                <a:t> </a:t>
              </a:r>
              <a:r>
                <a:rPr lang="en-US" dirty="0" err="1">
                  <a:solidFill>
                    <a:schemeClr val="accent6">
                      <a:lumMod val="75000"/>
                    </a:schemeClr>
                  </a:solidFill>
                  <a:sym typeface="Wingdings" panose="05000000000000000000" pitchFamily="2" charset="2"/>
                </a:rPr>
                <a:t>dan</a:t>
              </a: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  <a:sym typeface="Wingdings" panose="05000000000000000000" pitchFamily="2" charset="2"/>
                </a:rPr>
                <a:t> </a:t>
              </a:r>
              <a:r>
                <a:rPr lang="en-US" dirty="0" err="1">
                  <a:solidFill>
                    <a:schemeClr val="accent6">
                      <a:lumMod val="75000"/>
                    </a:schemeClr>
                  </a:solidFill>
                  <a:sym typeface="Wingdings" panose="05000000000000000000" pitchFamily="2" charset="2"/>
                </a:rPr>
                <a:t>tempat</a:t>
              </a: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  <a:sym typeface="Wingdings" panose="05000000000000000000" pitchFamily="2" charset="2"/>
                </a:rPr>
                <a:t> </a:t>
              </a:r>
              <a:r>
                <a:rPr lang="en-US" dirty="0" err="1">
                  <a:solidFill>
                    <a:schemeClr val="accent6">
                      <a:lumMod val="75000"/>
                    </a:schemeClr>
                  </a:solidFill>
                  <a:sym typeface="Wingdings" panose="05000000000000000000" pitchFamily="2" charset="2"/>
                </a:rPr>
                <a:t>harus</a:t>
              </a: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  <a:sym typeface="Wingdings" panose="05000000000000000000" pitchFamily="2" charset="2"/>
                </a:rPr>
                <a:t> </a:t>
              </a:r>
              <a:r>
                <a:rPr lang="en-US" dirty="0" err="1">
                  <a:solidFill>
                    <a:schemeClr val="accent6">
                      <a:lumMod val="75000"/>
                    </a:schemeClr>
                  </a:solidFill>
                  <a:sym typeface="Wingdings" panose="05000000000000000000" pitchFamily="2" charset="2"/>
                </a:rPr>
                <a:t>diatur</a:t>
              </a: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  <a:sym typeface="Wingdings" panose="05000000000000000000" pitchFamily="2" charset="2"/>
                </a:rPr>
                <a:t>, </a:t>
              </a:r>
              <a:r>
                <a:rPr lang="en-US" dirty="0" err="1">
                  <a:solidFill>
                    <a:schemeClr val="accent6">
                      <a:lumMod val="75000"/>
                    </a:schemeClr>
                  </a:solidFill>
                  <a:sym typeface="Wingdings" panose="05000000000000000000" pitchFamily="2" charset="2"/>
                </a:rPr>
                <a:t>dan</a:t>
              </a: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  <a:sym typeface="Wingdings" panose="05000000000000000000" pitchFamily="2" charset="2"/>
                </a:rPr>
                <a:t> </a:t>
              </a:r>
              <a:r>
                <a:rPr lang="en-US" dirty="0" err="1">
                  <a:solidFill>
                    <a:schemeClr val="accent6">
                      <a:lumMod val="75000"/>
                    </a:schemeClr>
                  </a:solidFill>
                  <a:sym typeface="Wingdings" panose="05000000000000000000" pitchFamily="2" charset="2"/>
                </a:rPr>
                <a:t>terbatas</a:t>
              </a:r>
              <a:endParaRPr lang="en-US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endParaRPr>
            </a:p>
          </p:txBody>
        </p:sp>
        <p:pic>
          <p:nvPicPr>
            <p:cNvPr id="7177" name="Picture 2">
              <a:extLst>
                <a:ext uri="{FF2B5EF4-FFF2-40B4-BE49-F238E27FC236}">
                  <a16:creationId xmlns:a16="http://schemas.microsoft.com/office/drawing/2014/main" xmlns="" id="{ED1C706A-CCC1-4850-BC74-85CB47297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925047">
              <a:off x="4581151" y="3359141"/>
              <a:ext cx="1584998" cy="1797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068D6F9-C134-4DCC-8119-732BEB886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4852" y="5112744"/>
            <a:ext cx="332484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 err="1">
                <a:sym typeface="Wingdings" panose="05000000000000000000" pitchFamily="2" charset="2"/>
              </a:rPr>
              <a:t>Komukasi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tidak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langsung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dapat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dilakukan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dengan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berbagai</a:t>
            </a:r>
            <a:r>
              <a:rPr lang="en-US" altLang="en-US" dirty="0">
                <a:sym typeface="Wingdings" panose="05000000000000000000" pitchFamily="2" charset="2"/>
              </a:rPr>
              <a:t> modus </a:t>
            </a:r>
            <a:r>
              <a:rPr lang="en-US" altLang="en-US" dirty="0" err="1">
                <a:sym typeface="Wingdings" panose="05000000000000000000" pitchFamily="2" charset="2"/>
              </a:rPr>
              <a:t>sistem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layanan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bantuan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belajar</a:t>
            </a:r>
            <a:r>
              <a:rPr lang="en-US" altLang="en-US" dirty="0">
                <a:sym typeface="Wingdings" panose="05000000000000000000" pitchFamily="2" charset="2"/>
              </a:rPr>
              <a:t>, </a:t>
            </a:r>
            <a:r>
              <a:rPr lang="en-US" altLang="en-US" dirty="0" err="1">
                <a:sym typeface="Wingdings" panose="05000000000000000000" pitchFamily="2" charset="2"/>
              </a:rPr>
              <a:t>seperti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Tuton</a:t>
            </a:r>
            <a:r>
              <a:rPr lang="en-US" altLang="en-US" dirty="0">
                <a:sym typeface="Wingdings" panose="05000000000000000000" pitchFamily="2" charset="2"/>
              </a:rPr>
              <a:t> (tutorial online), webinar</a:t>
            </a:r>
          </a:p>
        </p:txBody>
      </p:sp>
      <p:sp>
        <p:nvSpPr>
          <p:cNvPr id="12" name="Multiply 11">
            <a:extLst>
              <a:ext uri="{FF2B5EF4-FFF2-40B4-BE49-F238E27FC236}">
                <a16:creationId xmlns:a16="http://schemas.microsoft.com/office/drawing/2014/main" xmlns="" id="{FB1C958C-5562-4CDE-9F9A-965E760611AA}"/>
              </a:ext>
            </a:extLst>
          </p:cNvPr>
          <p:cNvSpPr/>
          <p:nvPr/>
        </p:nvSpPr>
        <p:spPr>
          <a:xfrm>
            <a:off x="1506961" y="1401361"/>
            <a:ext cx="2212975" cy="1839913"/>
          </a:xfrm>
          <a:prstGeom prst="mathMultiply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16" descr="girl_taking_large_test_ha">
            <a:extLst>
              <a:ext uri="{FF2B5EF4-FFF2-40B4-BE49-F238E27FC236}">
                <a16:creationId xmlns:a16="http://schemas.microsoft.com/office/drawing/2014/main" xmlns="" id="{6C9E6E34-A110-4590-B6AB-5C902B70ACA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75663" y="3214688"/>
            <a:ext cx="1773237" cy="120015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grpSp>
        <p:nvGrpSpPr>
          <p:cNvPr id="2" name="Group 29">
            <a:extLst>
              <a:ext uri="{FF2B5EF4-FFF2-40B4-BE49-F238E27FC236}">
                <a16:creationId xmlns:a16="http://schemas.microsoft.com/office/drawing/2014/main" xmlns="" id="{888D352A-FB2E-4B44-9A8D-21F82CDAC218}"/>
              </a:ext>
            </a:extLst>
          </p:cNvPr>
          <p:cNvGrpSpPr>
            <a:grpSpLocks/>
          </p:cNvGrpSpPr>
          <p:nvPr/>
        </p:nvGrpSpPr>
        <p:grpSpPr bwMode="auto">
          <a:xfrm>
            <a:off x="1920619" y="382512"/>
            <a:ext cx="7072172" cy="762535"/>
            <a:chOff x="1953627" y="228600"/>
            <a:chExt cx="9120773" cy="1043184"/>
          </a:xfrm>
          <a:noFill/>
        </p:grpSpPr>
        <p:sp>
          <p:nvSpPr>
            <p:cNvPr id="13339" name="Folded Corner 28">
              <a:extLst>
                <a:ext uri="{FF2B5EF4-FFF2-40B4-BE49-F238E27FC236}">
                  <a16:creationId xmlns:a16="http://schemas.microsoft.com/office/drawing/2014/main" xmlns="" id="{ABD570DF-2DD6-477B-9FDF-0AC785CC2C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2400" y="228600"/>
              <a:ext cx="8382000" cy="914400"/>
            </a:xfrm>
            <a:prstGeom prst="foldedCorner">
              <a:avLst>
                <a:gd name="adj" fmla="val 16667"/>
              </a:avLst>
            </a:prstGeom>
            <a:grpFill/>
            <a:ln w="25400" algn="ctr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206"/>
            </a:p>
          </p:txBody>
        </p:sp>
        <p:sp>
          <p:nvSpPr>
            <p:cNvPr id="13340" name="Rectangle 4">
              <a:extLst>
                <a:ext uri="{FF2B5EF4-FFF2-40B4-BE49-F238E27FC236}">
                  <a16:creationId xmlns:a16="http://schemas.microsoft.com/office/drawing/2014/main" xmlns="" id="{BE043130-52E6-4F67-9AB3-FD115DD0BB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3627" y="297057"/>
              <a:ext cx="8886825" cy="97472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122676" tIns="61339" rIns="122676" bIns="61339"/>
            <a:lstStyle/>
            <a:p>
              <a:pPr marL="368439" indent="-368439">
                <a:lnSpc>
                  <a:spcPct val="90000"/>
                </a:lnSpc>
                <a:spcBef>
                  <a:spcPct val="20000"/>
                </a:spcBef>
                <a:defRPr/>
              </a:pPr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  <a:latin typeface="+mn-lt"/>
                </a:rPr>
                <a:t>PROSES BELAJAR MAHASISWA UT </a:t>
              </a:r>
            </a:p>
            <a:p>
              <a:pPr marL="368439" indent="-368439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US" sz="2400" b="1" dirty="0">
                <a:solidFill>
                  <a:schemeClr val="accent1">
                    <a:lumMod val="50000"/>
                  </a:schemeClr>
                </a:solidFill>
                <a:latin typeface="+mn-lt"/>
              </a:endParaRPr>
            </a:p>
          </p:txBody>
        </p:sp>
      </p:grpSp>
      <p:sp>
        <p:nvSpPr>
          <p:cNvPr id="12292" name="TextBox 6">
            <a:extLst>
              <a:ext uri="{FF2B5EF4-FFF2-40B4-BE49-F238E27FC236}">
                <a16:creationId xmlns:a16="http://schemas.microsoft.com/office/drawing/2014/main" xmlns="" id="{6FBB0E32-3A2E-46A1-8A50-3E70036E90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3" y="1831975"/>
            <a:ext cx="218440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374" tIns="49187" rIns="98374" bIns="49187">
            <a:spAutoFit/>
          </a:bodyPr>
          <a:lstStyle>
            <a:lvl1pPr marL="390525" indent="-390525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FB8B1B"/>
              </a:buClr>
              <a:defRPr/>
            </a:pPr>
            <a:r>
              <a:rPr lang="en-US" sz="1698">
                <a:solidFill>
                  <a:srgbClr val="800000"/>
                </a:solidFill>
                <a:latin typeface="Berlin Sans FB Demi" panose="020E0802020502020306" pitchFamily="34" charset="0"/>
              </a:rPr>
              <a:t>1.	Melakukan registrasi</a:t>
            </a:r>
          </a:p>
        </p:txBody>
      </p:sp>
      <p:pic>
        <p:nvPicPr>
          <p:cNvPr id="8197" name="Picture 7" descr="AG00092_">
            <a:extLst>
              <a:ext uri="{FF2B5EF4-FFF2-40B4-BE49-F238E27FC236}">
                <a16:creationId xmlns:a16="http://schemas.microsoft.com/office/drawing/2014/main" xmlns="" id="{A94767DE-AEF2-4BFD-AB9A-B550E0F4601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48557" y="3940968"/>
            <a:ext cx="355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TextBox 9">
            <a:extLst>
              <a:ext uri="{FF2B5EF4-FFF2-40B4-BE49-F238E27FC236}">
                <a16:creationId xmlns:a16="http://schemas.microsoft.com/office/drawing/2014/main" xmlns="" id="{F725C7E1-3A98-4C73-92AB-4384E4DBD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50" y="4252913"/>
            <a:ext cx="3355975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374" tIns="49187" rIns="98374" bIns="49187">
            <a:spAutoFit/>
          </a:bodyPr>
          <a:lstStyle>
            <a:lvl1pPr marL="390525" indent="-390525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FB8B1B"/>
              </a:buClr>
              <a:defRPr/>
            </a:pPr>
            <a:r>
              <a:rPr lang="en-US" sz="1698" dirty="0">
                <a:solidFill>
                  <a:srgbClr val="800000"/>
                </a:solidFill>
                <a:latin typeface="Berlin Sans FB Demi" panose="020E0802020502020306" pitchFamily="34" charset="0"/>
              </a:rPr>
              <a:t>2.	</a:t>
            </a:r>
            <a:r>
              <a:rPr lang="id-ID" sz="1698" dirty="0">
                <a:solidFill>
                  <a:srgbClr val="800000"/>
                </a:solidFill>
                <a:latin typeface="Berlin Sans FB Demi" panose="020E0802020502020306" pitchFamily="34" charset="0"/>
              </a:rPr>
              <a:t>Membeli &amp; </a:t>
            </a:r>
            <a:r>
              <a:rPr lang="en-US" sz="1698" dirty="0" err="1">
                <a:solidFill>
                  <a:srgbClr val="800000"/>
                </a:solidFill>
                <a:latin typeface="Berlin Sans FB Demi" panose="020E0802020502020306" pitchFamily="34" charset="0"/>
              </a:rPr>
              <a:t>Memperoleh</a:t>
            </a:r>
            <a:r>
              <a:rPr lang="en-US" sz="1698" dirty="0">
                <a:solidFill>
                  <a:srgbClr val="800000"/>
                </a:solidFill>
                <a:latin typeface="Berlin Sans FB Demi" panose="020E0802020502020306" pitchFamily="34" charset="0"/>
              </a:rPr>
              <a:t> </a:t>
            </a:r>
            <a:r>
              <a:rPr lang="en-US" sz="1698" dirty="0" err="1">
                <a:solidFill>
                  <a:srgbClr val="800000"/>
                </a:solidFill>
                <a:latin typeface="Berlin Sans FB Demi" panose="020E0802020502020306" pitchFamily="34" charset="0"/>
              </a:rPr>
              <a:t>Bahan</a:t>
            </a:r>
            <a:r>
              <a:rPr lang="en-US" sz="1698" dirty="0">
                <a:solidFill>
                  <a:srgbClr val="800000"/>
                </a:solidFill>
                <a:latin typeface="Berlin Sans FB Demi" panose="020E0802020502020306" pitchFamily="34" charset="0"/>
              </a:rPr>
              <a:t> Ajar</a:t>
            </a:r>
          </a:p>
        </p:txBody>
      </p:sp>
      <p:sp>
        <p:nvSpPr>
          <p:cNvPr id="12295" name="TextBox 12">
            <a:extLst>
              <a:ext uri="{FF2B5EF4-FFF2-40B4-BE49-F238E27FC236}">
                <a16:creationId xmlns:a16="http://schemas.microsoft.com/office/drawing/2014/main" xmlns="" id="{E066AF91-C09E-488C-AD4A-EDC0C8C901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1963" y="4972050"/>
            <a:ext cx="3109912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374" tIns="49187" rIns="98374" bIns="49187">
            <a:spAutoFit/>
          </a:bodyPr>
          <a:lstStyle>
            <a:lvl1pPr marL="390525" indent="-390525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FB8B1B"/>
              </a:buClr>
              <a:defRPr/>
            </a:pPr>
            <a:r>
              <a:rPr lang="en-US" sz="1698">
                <a:solidFill>
                  <a:srgbClr val="800000"/>
                </a:solidFill>
                <a:latin typeface="Berlin Sans FB Demi" panose="020E0802020502020306" pitchFamily="34" charset="0"/>
              </a:rPr>
              <a:t>3.	Melakukan Kegiatan Belajar Mandiri </a:t>
            </a:r>
          </a:p>
        </p:txBody>
      </p:sp>
      <p:pic>
        <p:nvPicPr>
          <p:cNvPr id="8200" name="Picture 7" descr="AG00092_">
            <a:extLst>
              <a:ext uri="{FF2B5EF4-FFF2-40B4-BE49-F238E27FC236}">
                <a16:creationId xmlns:a16="http://schemas.microsoft.com/office/drawing/2014/main" xmlns="" id="{10F758E2-D2C1-48D5-8247-D082E868B42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0603" flipV="1">
            <a:off x="2443163" y="4787900"/>
            <a:ext cx="487362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10" descr="librarian_walking_wit_a_hb">
            <a:extLst>
              <a:ext uri="{FF2B5EF4-FFF2-40B4-BE49-F238E27FC236}">
                <a16:creationId xmlns:a16="http://schemas.microsoft.com/office/drawing/2014/main" xmlns="" id="{586B9254-8D13-4B54-8E52-CCD602B4CAE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" y="4729163"/>
            <a:ext cx="1511300" cy="166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4" descr="girl_homework_hb">
            <a:extLst>
              <a:ext uri="{FF2B5EF4-FFF2-40B4-BE49-F238E27FC236}">
                <a16:creationId xmlns:a16="http://schemas.microsoft.com/office/drawing/2014/main" xmlns="" id="{0F7C791F-4D55-4C56-BF35-F59B10913F7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963" y="5494338"/>
            <a:ext cx="2444750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3" name="Picture 7" descr="AG00092_">
            <a:extLst>
              <a:ext uri="{FF2B5EF4-FFF2-40B4-BE49-F238E27FC236}">
                <a16:creationId xmlns:a16="http://schemas.microsoft.com/office/drawing/2014/main" xmlns="" id="{C044276A-C3DF-47A9-B9FE-9DFF7D6A546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556345">
            <a:off x="5907088" y="4829175"/>
            <a:ext cx="7572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0" name="TextBox 22">
            <a:extLst>
              <a:ext uri="{FF2B5EF4-FFF2-40B4-BE49-F238E27FC236}">
                <a16:creationId xmlns:a16="http://schemas.microsoft.com/office/drawing/2014/main" xmlns="" id="{A2261D0A-10EF-40E2-B273-043470838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6225" y="4637088"/>
            <a:ext cx="3444875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374" tIns="49187" rIns="98374" bIns="49187">
            <a:spAutoFit/>
          </a:bodyPr>
          <a:lstStyle>
            <a:lvl1pPr marL="390525" indent="-390525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FB8B1B"/>
              </a:buClr>
              <a:defRPr/>
            </a:pPr>
            <a:r>
              <a:rPr lang="en-US" sz="1698">
                <a:solidFill>
                  <a:srgbClr val="800000"/>
                </a:solidFill>
                <a:latin typeface="Berlin Sans FB Demi" panose="020E0802020502020306" pitchFamily="34" charset="0"/>
              </a:rPr>
              <a:t>4.   Mengikuti Tutorial antara lain:</a:t>
            </a:r>
          </a:p>
        </p:txBody>
      </p:sp>
      <p:sp>
        <p:nvSpPr>
          <p:cNvPr id="12301" name="TextBox 23">
            <a:extLst>
              <a:ext uri="{FF2B5EF4-FFF2-40B4-BE49-F238E27FC236}">
                <a16:creationId xmlns:a16="http://schemas.microsoft.com/office/drawing/2014/main" xmlns="" id="{2A951E81-4F85-4A04-8026-A778AF3BE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7050" y="5314950"/>
            <a:ext cx="1184275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374" tIns="49187" rIns="98374" bIns="49187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sz="1510">
                <a:solidFill>
                  <a:srgbClr val="800000"/>
                </a:solidFill>
                <a:latin typeface="Berlin Sans FB Demi" panose="020E0802020502020306" pitchFamily="34" charset="0"/>
              </a:rPr>
              <a:t>Tutorial tatap muka</a:t>
            </a:r>
          </a:p>
        </p:txBody>
      </p:sp>
      <p:sp>
        <p:nvSpPr>
          <p:cNvPr id="12302" name="TextBox 25">
            <a:extLst>
              <a:ext uri="{FF2B5EF4-FFF2-40B4-BE49-F238E27FC236}">
                <a16:creationId xmlns:a16="http://schemas.microsoft.com/office/drawing/2014/main" xmlns="" id="{94DABBE8-2891-4E93-BEF9-18D3515C9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4788" y="5305425"/>
            <a:ext cx="1058862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374" tIns="49187" rIns="98374" bIns="49187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sz="1510">
                <a:solidFill>
                  <a:srgbClr val="800000"/>
                </a:solidFill>
                <a:latin typeface="Berlin Sans FB Demi" panose="020E0802020502020306" pitchFamily="34" charset="0"/>
              </a:rPr>
              <a:t>Tutorial online</a:t>
            </a:r>
          </a:p>
        </p:txBody>
      </p:sp>
      <p:sp>
        <p:nvSpPr>
          <p:cNvPr id="12303" name="Rectangle 28">
            <a:extLst>
              <a:ext uri="{FF2B5EF4-FFF2-40B4-BE49-F238E27FC236}">
                <a16:creationId xmlns:a16="http://schemas.microsoft.com/office/drawing/2014/main" xmlns="" id="{8072B5CE-2670-463A-8F80-A81ADFCE43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0450" y="3133725"/>
            <a:ext cx="1597025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374" tIns="49187" rIns="98374" bIns="49187">
            <a:spAutoFit/>
          </a:bodyPr>
          <a:lstStyle>
            <a:lvl1pPr marL="390525" indent="-390525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FB8B1B"/>
              </a:buClr>
              <a:defRPr/>
            </a:pPr>
            <a:r>
              <a:rPr lang="en-US" sz="1698">
                <a:solidFill>
                  <a:srgbClr val="800000"/>
                </a:solidFill>
                <a:latin typeface="Berlin Sans FB Demi" panose="020E0802020502020306" pitchFamily="34" charset="0"/>
              </a:rPr>
              <a:t>5.	Mengikuti Ujian</a:t>
            </a:r>
          </a:p>
        </p:txBody>
      </p:sp>
      <p:pic>
        <p:nvPicPr>
          <p:cNvPr id="8208" name="Picture 7" descr="AG00092_">
            <a:extLst>
              <a:ext uri="{FF2B5EF4-FFF2-40B4-BE49-F238E27FC236}">
                <a16:creationId xmlns:a16="http://schemas.microsoft.com/office/drawing/2014/main" xmlns="" id="{BE16861A-257A-44F1-87CD-07C89A1F818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229105">
            <a:off x="8652669" y="4264819"/>
            <a:ext cx="3571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5" name="TextBox 34">
            <a:extLst>
              <a:ext uri="{FF2B5EF4-FFF2-40B4-BE49-F238E27FC236}">
                <a16:creationId xmlns:a16="http://schemas.microsoft.com/office/drawing/2014/main" xmlns="" id="{28E9D0A8-5127-4FA3-B5D9-8136F530D6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7100" y="1162050"/>
            <a:ext cx="252095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374" tIns="49187" rIns="98374" bIns="49187">
            <a:spAutoFit/>
          </a:bodyPr>
          <a:lstStyle>
            <a:lvl1pPr marL="390525" indent="-390525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algn="ctr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FB8B1B"/>
              </a:buClr>
              <a:defRPr/>
            </a:pPr>
            <a:r>
              <a:rPr lang="en-US" sz="1698">
                <a:solidFill>
                  <a:srgbClr val="800000"/>
                </a:solidFill>
                <a:latin typeface="Berlin Sans FB Demi" panose="020E0802020502020306" pitchFamily="34" charset="0"/>
              </a:rPr>
              <a:t>6.	Menerima Hasil Ujian</a:t>
            </a:r>
            <a:endParaRPr lang="en-US" sz="1698">
              <a:solidFill>
                <a:srgbClr val="800000"/>
              </a:solidFill>
              <a:latin typeface="Berlin Sans FB Demi" panose="020E0802020502020306" pitchFamily="34" charset="0"/>
              <a:hlinkClick r:id="rId7" action="ppaction://hlinkfile"/>
            </a:endParaRPr>
          </a:p>
        </p:txBody>
      </p:sp>
      <p:pic>
        <p:nvPicPr>
          <p:cNvPr id="8210" name="Picture 12" descr="teacher_and_student_hb">
            <a:extLst>
              <a:ext uri="{FF2B5EF4-FFF2-40B4-BE49-F238E27FC236}">
                <a16:creationId xmlns:a16="http://schemas.microsoft.com/office/drawing/2014/main" xmlns="" id="{86F36B9F-DE4F-4752-9341-BB0F4CA253A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0" y="5360988"/>
            <a:ext cx="2100263" cy="150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1" name="Picture 7" descr="AG00092_">
            <a:extLst>
              <a:ext uri="{FF2B5EF4-FFF2-40B4-BE49-F238E27FC236}">
                <a16:creationId xmlns:a16="http://schemas.microsoft.com/office/drawing/2014/main" xmlns="" id="{62E6B5E3-CE0A-4CA7-B975-DEC58564560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8443119" y="2807494"/>
            <a:ext cx="3571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2" name="Picture 4" descr="lawyer_holding_legal__a_ha">
            <a:extLst>
              <a:ext uri="{FF2B5EF4-FFF2-40B4-BE49-F238E27FC236}">
                <a16:creationId xmlns:a16="http://schemas.microsoft.com/office/drawing/2014/main" xmlns="" id="{CD74184A-ADE5-4FAC-8008-30152E3C1AD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2063" y="1682750"/>
            <a:ext cx="1849437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3" name="Picture 5" descr="cartoon%2520graduates">
            <a:extLst>
              <a:ext uri="{FF2B5EF4-FFF2-40B4-BE49-F238E27FC236}">
                <a16:creationId xmlns:a16="http://schemas.microsoft.com/office/drawing/2014/main" xmlns="" id="{6DCA7F8C-C063-4F4C-A05E-BC7C9E76E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lum contras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413" y="2128838"/>
            <a:ext cx="2184400" cy="182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4" name="Picture 7" descr="AG00280_">
            <a:extLst>
              <a:ext uri="{FF2B5EF4-FFF2-40B4-BE49-F238E27FC236}">
                <a16:creationId xmlns:a16="http://schemas.microsoft.com/office/drawing/2014/main" xmlns="" id="{4E7E062E-CE6F-4FBF-A71B-6FED4FDF8E8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3463" y="5249863"/>
            <a:ext cx="1674812" cy="148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15" name="Straight Arrow Connector 25">
            <a:extLst>
              <a:ext uri="{FF2B5EF4-FFF2-40B4-BE49-F238E27FC236}">
                <a16:creationId xmlns:a16="http://schemas.microsoft.com/office/drawing/2014/main" xmlns="" id="{BD5AF6BC-0A77-4270-BD93-55B0B10774D3}"/>
              </a:ext>
            </a:extLst>
          </p:cNvPr>
          <p:cNvCxnSpPr>
            <a:cxnSpLocks noChangeShapeType="1"/>
            <a:stCxn id="12300" idx="2"/>
          </p:cNvCxnSpPr>
          <p:nvPr/>
        </p:nvCxnSpPr>
        <p:spPr bwMode="auto">
          <a:xfrm flipH="1">
            <a:off x="7708900" y="5207000"/>
            <a:ext cx="639763" cy="98425"/>
          </a:xfrm>
          <a:prstGeom prst="straightConnector1">
            <a:avLst/>
          </a:prstGeom>
          <a:noFill/>
          <a:ln w="25400" algn="ctr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16" name="Straight Arrow Connector 27">
            <a:extLst>
              <a:ext uri="{FF2B5EF4-FFF2-40B4-BE49-F238E27FC236}">
                <a16:creationId xmlns:a16="http://schemas.microsoft.com/office/drawing/2014/main" xmlns="" id="{81C0FD29-6E09-4A48-A781-934D05B51BB7}"/>
              </a:ext>
            </a:extLst>
          </p:cNvPr>
          <p:cNvCxnSpPr>
            <a:cxnSpLocks noChangeShapeType="1"/>
            <a:stCxn id="12300" idx="2"/>
          </p:cNvCxnSpPr>
          <p:nvPr/>
        </p:nvCxnSpPr>
        <p:spPr bwMode="auto">
          <a:xfrm>
            <a:off x="8348663" y="5207000"/>
            <a:ext cx="127000" cy="153988"/>
          </a:xfrm>
          <a:prstGeom prst="straightConnector1">
            <a:avLst/>
          </a:prstGeom>
          <a:noFill/>
          <a:ln w="25400" algn="ctr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217" name="Picture 2" descr="http://media5.picsearch.com/is?fF9RR0Rr2GQqwY7pPFpTLbjjeCsqyfr_y1hFhW3D5i4&amp;height=244">
            <a:extLst>
              <a:ext uri="{FF2B5EF4-FFF2-40B4-BE49-F238E27FC236}">
                <a16:creationId xmlns:a16="http://schemas.microsoft.com/office/drawing/2014/main" xmlns="" id="{5D3DF5CD-094F-45AC-8EE9-59CC8670C4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600" y="2668588"/>
            <a:ext cx="1412875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8" name="Picture 4" descr="http://media5.picsearch.com/is?ltXHLGozWxiJpyTfOjCs2_TpsciNGraTxb_udEUdWw4&amp;height=227">
            <a:extLst>
              <a:ext uri="{FF2B5EF4-FFF2-40B4-BE49-F238E27FC236}">
                <a16:creationId xmlns:a16="http://schemas.microsoft.com/office/drawing/2014/main" xmlns="" id="{956205E1-89C8-4AD6-9D2D-7FDC56B2E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45818">
            <a:off x="604838" y="2613025"/>
            <a:ext cx="13811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">
            <a:extLst>
              <a:ext uri="{FF2B5EF4-FFF2-40B4-BE49-F238E27FC236}">
                <a16:creationId xmlns:a16="http://schemas.microsoft.com/office/drawing/2014/main" xmlns="" id="{9AA01580-1B6F-4E4E-863A-057B243D3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9138" y="431800"/>
            <a:ext cx="2540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2400" b="1" dirty="0">
                <a:solidFill>
                  <a:schemeClr val="tx2"/>
                </a:solidFill>
                <a:latin typeface="+mn-lt"/>
              </a:rPr>
              <a:t>BELAJAR MANDIRI</a:t>
            </a:r>
          </a:p>
        </p:txBody>
      </p:sp>
      <p:sp>
        <p:nvSpPr>
          <p:cNvPr id="10243" name="TextBox 2">
            <a:extLst>
              <a:ext uri="{FF2B5EF4-FFF2-40B4-BE49-F238E27FC236}">
                <a16:creationId xmlns:a16="http://schemas.microsoft.com/office/drawing/2014/main" xmlns="" id="{475A4478-1E16-4FF5-B750-1CBAD55A7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5113" y="1510506"/>
            <a:ext cx="5073649" cy="1816100"/>
          </a:xfrm>
          <a:prstGeom prst="rect">
            <a:avLst/>
          </a:prstGeom>
          <a:noFill/>
          <a:ln w="9525">
            <a:solidFill>
              <a:srgbClr val="DDDDD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 dirty="0">
                <a:latin typeface="+mn-lt"/>
              </a:rPr>
              <a:t>Proses </a:t>
            </a:r>
            <a:r>
              <a:rPr lang="en-US" altLang="en-US" sz="2800" dirty="0" err="1">
                <a:latin typeface="+mn-lt"/>
              </a:rPr>
              <a:t>belajar</a:t>
            </a:r>
            <a:r>
              <a:rPr lang="en-US" altLang="en-US" sz="2800" dirty="0">
                <a:latin typeface="+mn-lt"/>
              </a:rPr>
              <a:t> yang </a:t>
            </a:r>
            <a:r>
              <a:rPr lang="en-US" altLang="en-US" sz="2800" dirty="0" err="1">
                <a:latin typeface="+mn-lt"/>
              </a:rPr>
              <a:t>dilakukan</a:t>
            </a:r>
            <a:r>
              <a:rPr lang="en-US" altLang="en-US" sz="2800" dirty="0">
                <a:latin typeface="+mn-lt"/>
              </a:rPr>
              <a:t> oleh </a:t>
            </a:r>
            <a:r>
              <a:rPr lang="en-US" altLang="en-US" sz="2800" dirty="0" err="1">
                <a:latin typeface="+mn-lt"/>
              </a:rPr>
              <a:t>mahasiswa</a:t>
            </a:r>
            <a:r>
              <a:rPr lang="en-US" altLang="en-US" sz="2800" dirty="0">
                <a:latin typeface="+mn-lt"/>
              </a:rPr>
              <a:t> </a:t>
            </a:r>
            <a:r>
              <a:rPr lang="en-US" altLang="en-US" sz="2800" dirty="0" err="1">
                <a:latin typeface="+mn-lt"/>
              </a:rPr>
              <a:t>berdasarkan</a:t>
            </a:r>
            <a:r>
              <a:rPr lang="en-US" altLang="en-US" sz="2800" dirty="0">
                <a:latin typeface="+mn-lt"/>
              </a:rPr>
              <a:t> </a:t>
            </a:r>
            <a:r>
              <a:rPr lang="en-US" altLang="en-US" sz="2800" dirty="0" err="1">
                <a:latin typeface="+mn-lt"/>
              </a:rPr>
              <a:t>inisiatif</a:t>
            </a:r>
            <a:r>
              <a:rPr lang="en-US" altLang="en-US" sz="2800" dirty="0">
                <a:latin typeface="+mn-lt"/>
              </a:rPr>
              <a:t>, </a:t>
            </a:r>
            <a:r>
              <a:rPr lang="en-US" altLang="en-US" sz="2800" dirty="0" err="1">
                <a:latin typeface="+mn-lt"/>
              </a:rPr>
              <a:t>prakarsa</a:t>
            </a:r>
            <a:r>
              <a:rPr lang="en-US" altLang="en-US" sz="2800" dirty="0">
                <a:latin typeface="+mn-lt"/>
              </a:rPr>
              <a:t>, </a:t>
            </a:r>
            <a:r>
              <a:rPr lang="en-US" altLang="en-US" sz="2800" dirty="0" err="1">
                <a:latin typeface="+mn-lt"/>
              </a:rPr>
              <a:t>motivasi</a:t>
            </a:r>
            <a:r>
              <a:rPr lang="en-US" altLang="en-US" sz="2800" dirty="0">
                <a:latin typeface="+mn-lt"/>
              </a:rPr>
              <a:t>, dan </a:t>
            </a:r>
            <a:r>
              <a:rPr lang="en-US" altLang="en-US" sz="2800" dirty="0" err="1">
                <a:latin typeface="+mn-lt"/>
              </a:rPr>
              <a:t>pengaturan</a:t>
            </a:r>
            <a:r>
              <a:rPr lang="en-US" altLang="en-US" sz="2800" dirty="0">
                <a:latin typeface="+mn-lt"/>
              </a:rPr>
              <a:t> </a:t>
            </a:r>
            <a:r>
              <a:rPr lang="en-US" altLang="en-US" sz="2800" dirty="0" err="1">
                <a:latin typeface="+mn-lt"/>
              </a:rPr>
              <a:t>diri</a:t>
            </a:r>
            <a:r>
              <a:rPr lang="en-US" altLang="en-US" sz="2800" dirty="0">
                <a:latin typeface="+mn-lt"/>
              </a:rPr>
              <a:t> </a:t>
            </a:r>
            <a:r>
              <a:rPr lang="en-US" altLang="en-US" sz="2800" dirty="0" err="1">
                <a:latin typeface="+mn-lt"/>
              </a:rPr>
              <a:t>sendiri</a:t>
            </a:r>
            <a:r>
              <a:rPr lang="en-US" altLang="en-US" sz="2800" dirty="0">
                <a:latin typeface="+mn-lt"/>
              </a:rPr>
              <a:t>.</a:t>
            </a:r>
          </a:p>
        </p:txBody>
      </p:sp>
      <p:grpSp>
        <p:nvGrpSpPr>
          <p:cNvPr id="10244" name="Group 7">
            <a:extLst>
              <a:ext uri="{FF2B5EF4-FFF2-40B4-BE49-F238E27FC236}">
                <a16:creationId xmlns:a16="http://schemas.microsoft.com/office/drawing/2014/main" xmlns="" id="{7EF60AF1-AFF2-4920-AA30-A42DA848C5DB}"/>
              </a:ext>
            </a:extLst>
          </p:cNvPr>
          <p:cNvGrpSpPr>
            <a:grpSpLocks/>
          </p:cNvGrpSpPr>
          <p:nvPr/>
        </p:nvGrpSpPr>
        <p:grpSpPr bwMode="auto">
          <a:xfrm>
            <a:off x="4075113" y="3533774"/>
            <a:ext cx="5073649" cy="1816100"/>
            <a:chOff x="4090736" y="4585157"/>
            <a:chExt cx="5197643" cy="1847727"/>
          </a:xfrm>
        </p:grpSpPr>
        <p:pic>
          <p:nvPicPr>
            <p:cNvPr id="10247" name="Picture 1">
              <a:extLst>
                <a:ext uri="{FF2B5EF4-FFF2-40B4-BE49-F238E27FC236}">
                  <a16:creationId xmlns:a16="http://schemas.microsoft.com/office/drawing/2014/main" xmlns="" id="{0B1D8854-700B-498B-A971-AF96C62279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0736" y="4585157"/>
              <a:ext cx="3593432" cy="1847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8" name="Picture 2">
              <a:extLst>
                <a:ext uri="{FF2B5EF4-FFF2-40B4-BE49-F238E27FC236}">
                  <a16:creationId xmlns:a16="http://schemas.microsoft.com/office/drawing/2014/main" xmlns="" id="{0B794241-1E97-40F8-A4AC-040669267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7452" y="4585157"/>
              <a:ext cx="3400927" cy="1780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45" name="Picture 8">
            <a:extLst>
              <a:ext uri="{FF2B5EF4-FFF2-40B4-BE49-F238E27FC236}">
                <a16:creationId xmlns:a16="http://schemas.microsoft.com/office/drawing/2014/main" xmlns="" id="{856DC318-C672-477C-94D3-47C5BC7781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35496">
            <a:off x="1427550" y="2219005"/>
            <a:ext cx="1569275" cy="1804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9">
            <a:extLst>
              <a:ext uri="{FF2B5EF4-FFF2-40B4-BE49-F238E27FC236}">
                <a16:creationId xmlns:a16="http://schemas.microsoft.com/office/drawing/2014/main" xmlns="" id="{6860A65F-C833-485C-8E1E-D547F4F0E9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600" y="4441824"/>
            <a:ext cx="2489321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3425821A-F96A-4577-B359-6723E038CD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7025111"/>
              </p:ext>
            </p:extLst>
          </p:nvPr>
        </p:nvGraphicFramePr>
        <p:xfrm>
          <a:off x="1096900" y="689638"/>
          <a:ext cx="8494837" cy="6183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D67A4E3-D607-491B-AC8D-C75EAF81CF15}"/>
              </a:ext>
            </a:extLst>
          </p:cNvPr>
          <p:cNvSpPr/>
          <p:nvPr/>
        </p:nvSpPr>
        <p:spPr>
          <a:xfrm>
            <a:off x="2035175" y="434975"/>
            <a:ext cx="8199438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SG" sz="2400" b="1" dirty="0">
                <a:solidFill>
                  <a:schemeClr val="tx2"/>
                </a:solidFill>
                <a:latin typeface="+mn-lt"/>
              </a:rPr>
              <a:t>KETERAMPILAN BELAJAR MANDIRI</a:t>
            </a:r>
            <a:endParaRPr lang="en-US" sz="2400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>
            <a:extLst>
              <a:ext uri="{FF2B5EF4-FFF2-40B4-BE49-F238E27FC236}">
                <a16:creationId xmlns:a16="http://schemas.microsoft.com/office/drawing/2014/main" xmlns="" id="{62F07DAB-8D36-4D5E-A1E1-57E680BE5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626" y="1564422"/>
            <a:ext cx="7313612" cy="2246769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57175" indent="-257175">
              <a:buFontTx/>
              <a:buAutoNum type="arabicPeriod"/>
              <a:defRPr/>
            </a:pPr>
            <a:r>
              <a:rPr lang="en-US" altLang="en-US" dirty="0" err="1"/>
              <a:t>Paham</a:t>
            </a:r>
            <a:r>
              <a:rPr lang="en-US" altLang="en-US" dirty="0"/>
              <a:t> </a:t>
            </a:r>
            <a:r>
              <a:rPr lang="en-US" altLang="en-US" dirty="0" err="1"/>
              <a:t>tentang</a:t>
            </a:r>
            <a:r>
              <a:rPr lang="en-US" altLang="en-US" dirty="0"/>
              <a:t> BELAJAR JARAK JAUH</a:t>
            </a:r>
          </a:p>
          <a:p>
            <a:pPr marL="257175" indent="-257175">
              <a:buFontTx/>
              <a:buAutoNum type="arabicPeriod"/>
              <a:defRPr/>
            </a:pPr>
            <a:r>
              <a:rPr lang="en-US" altLang="en-US" dirty="0"/>
              <a:t>MENGUBAH </a:t>
            </a:r>
            <a:r>
              <a:rPr lang="en-US" altLang="en-US" dirty="0" err="1"/>
              <a:t>kebiasaan</a:t>
            </a:r>
            <a:r>
              <a:rPr lang="en-US" altLang="en-US" dirty="0"/>
              <a:t> </a:t>
            </a:r>
            <a:r>
              <a:rPr lang="en-US" altLang="en-US" dirty="0" err="1"/>
              <a:t>dan</a:t>
            </a:r>
            <a:r>
              <a:rPr lang="en-US" altLang="en-US" dirty="0"/>
              <a:t> BUDAYA BELAJAR yang TIDAK EFEKTIF</a:t>
            </a:r>
          </a:p>
          <a:p>
            <a:pPr marL="257175" indent="-257175">
              <a:buFontTx/>
              <a:buAutoNum type="arabicPeriod"/>
              <a:defRPr/>
            </a:pPr>
            <a:r>
              <a:rPr lang="en-US" altLang="en-US" dirty="0" err="1"/>
              <a:t>Pandai</a:t>
            </a:r>
            <a:r>
              <a:rPr lang="en-US" altLang="en-US" dirty="0"/>
              <a:t> </a:t>
            </a:r>
            <a:r>
              <a:rPr lang="en-US" altLang="en-US" dirty="0" err="1"/>
              <a:t>dalam</a:t>
            </a:r>
            <a:r>
              <a:rPr lang="en-US" altLang="en-US" dirty="0"/>
              <a:t> MENGELOLA WAKTU, </a:t>
            </a:r>
            <a:r>
              <a:rPr lang="en-US" altLang="en-US" dirty="0" err="1"/>
              <a:t>untuk</a:t>
            </a:r>
            <a:r>
              <a:rPr lang="en-US" altLang="en-US" dirty="0"/>
              <a:t>: </a:t>
            </a:r>
            <a:r>
              <a:rPr lang="en-US" altLang="en-US" dirty="0" err="1"/>
              <a:t>Belajar</a:t>
            </a:r>
            <a:r>
              <a:rPr lang="en-US" altLang="en-US" dirty="0"/>
              <a:t>, </a:t>
            </a:r>
            <a:r>
              <a:rPr lang="en-US" altLang="en-US" dirty="0" err="1"/>
              <a:t>bekerja</a:t>
            </a:r>
            <a:r>
              <a:rPr lang="en-US" altLang="en-US" dirty="0"/>
              <a:t>, </a:t>
            </a:r>
            <a:r>
              <a:rPr lang="en-US" altLang="en-US" dirty="0" err="1"/>
              <a:t>beribadah</a:t>
            </a:r>
            <a:r>
              <a:rPr lang="en-US" altLang="en-US" dirty="0"/>
              <a:t>, </a:t>
            </a:r>
            <a:r>
              <a:rPr lang="en-US" altLang="en-US" dirty="0" err="1"/>
              <a:t>keluarga</a:t>
            </a:r>
            <a:r>
              <a:rPr lang="en-US" altLang="en-US" dirty="0"/>
              <a:t>, </a:t>
            </a:r>
            <a:r>
              <a:rPr lang="en-US" altLang="en-US" dirty="0" err="1"/>
              <a:t>sosialisasi</a:t>
            </a:r>
            <a:endParaRPr lang="en-US" altLang="en-US" dirty="0"/>
          </a:p>
          <a:p>
            <a:pPr marL="257175" indent="-257175">
              <a:buFontTx/>
              <a:buAutoNum type="arabicPeriod"/>
              <a:defRPr/>
            </a:pPr>
            <a:r>
              <a:rPr lang="en-US" altLang="en-US" dirty="0" err="1"/>
              <a:t>Memiliki</a:t>
            </a:r>
            <a:r>
              <a:rPr lang="en-US" altLang="en-US" dirty="0"/>
              <a:t> </a:t>
            </a:r>
            <a:r>
              <a:rPr lang="en-US" altLang="en-US" dirty="0" err="1"/>
              <a:t>ketangguhan</a:t>
            </a:r>
            <a:r>
              <a:rPr lang="en-US" altLang="en-US" dirty="0"/>
              <a:t> </a:t>
            </a:r>
            <a:r>
              <a:rPr lang="en-US" altLang="en-US" dirty="0" err="1"/>
              <a:t>dalam</a:t>
            </a:r>
            <a:r>
              <a:rPr lang="en-US" altLang="en-US" dirty="0"/>
              <a:t> </a:t>
            </a:r>
            <a:r>
              <a:rPr lang="en-US" altLang="en-US" dirty="0" err="1"/>
              <a:t>memecahkan</a:t>
            </a:r>
            <a:r>
              <a:rPr lang="en-US" altLang="en-US" dirty="0"/>
              <a:t> </a:t>
            </a:r>
            <a:r>
              <a:rPr lang="en-US" altLang="en-US" dirty="0" err="1"/>
              <a:t>masalah</a:t>
            </a:r>
            <a:r>
              <a:rPr lang="en-US" altLang="en-US" dirty="0"/>
              <a:t> </a:t>
            </a:r>
            <a:r>
              <a:rPr lang="en-US" altLang="en-US" dirty="0" err="1"/>
              <a:t>belajar</a:t>
            </a:r>
            <a:r>
              <a:rPr lang="en-US" altLang="en-US" dirty="0"/>
              <a:t>, </a:t>
            </a:r>
            <a:r>
              <a:rPr lang="en-US" altLang="en-US" dirty="0" err="1"/>
              <a:t>dan</a:t>
            </a:r>
            <a:r>
              <a:rPr lang="en-US" altLang="en-US" dirty="0"/>
              <a:t> </a:t>
            </a:r>
            <a:r>
              <a:rPr lang="en-US" altLang="en-US" dirty="0" err="1"/>
              <a:t>lainnya</a:t>
            </a:r>
            <a:endParaRPr lang="en-US" altLang="en-US" dirty="0"/>
          </a:p>
        </p:txBody>
      </p:sp>
      <p:sp>
        <p:nvSpPr>
          <p:cNvPr id="7171" name="TextBox 3">
            <a:extLst>
              <a:ext uri="{FF2B5EF4-FFF2-40B4-BE49-F238E27FC236}">
                <a16:creationId xmlns:a16="http://schemas.microsoft.com/office/drawing/2014/main" xmlns="" id="{30B36999-817B-4C85-8F84-C1B09E50D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6438" y="434659"/>
            <a:ext cx="62681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2400" b="1" dirty="0">
                <a:solidFill>
                  <a:schemeClr val="tx2"/>
                </a:solidFill>
                <a:latin typeface="+mn-lt"/>
              </a:rPr>
              <a:t>BAGAIMANA SUKSES KULIAH DI UT ?</a:t>
            </a:r>
          </a:p>
        </p:txBody>
      </p:sp>
      <p:pic>
        <p:nvPicPr>
          <p:cNvPr id="12292" name="Picture 1">
            <a:extLst>
              <a:ext uri="{FF2B5EF4-FFF2-40B4-BE49-F238E27FC236}">
                <a16:creationId xmlns:a16="http://schemas.microsoft.com/office/drawing/2014/main" xmlns="" id="{7BBDD9CE-7F19-42C1-BD05-01E08BF01F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4135">
            <a:off x="8393730" y="2226468"/>
            <a:ext cx="1929851" cy="1737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xmlns="" id="{2CBA8D5A-8DD8-4877-B8BE-3EC1949B1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1" y="4722058"/>
            <a:ext cx="8815388" cy="1323439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57175" indent="-257175">
              <a:buFont typeface="+mj-lt"/>
              <a:buAutoNum type="arabicPeriod" startAt="5"/>
              <a:defRPr/>
            </a:pPr>
            <a:r>
              <a:rPr lang="en-US" altLang="en-US" dirty="0" err="1"/>
              <a:t>Mempelajari</a:t>
            </a:r>
            <a:r>
              <a:rPr lang="en-US" altLang="en-US" dirty="0"/>
              <a:t> </a:t>
            </a:r>
            <a:r>
              <a:rPr lang="en-US" altLang="en-US" dirty="0" err="1"/>
              <a:t>secara</a:t>
            </a:r>
            <a:r>
              <a:rPr lang="en-US" altLang="en-US" dirty="0"/>
              <a:t> </a:t>
            </a:r>
            <a:r>
              <a:rPr lang="en-US" altLang="en-US" dirty="0" err="1"/>
              <a:t>cermat</a:t>
            </a:r>
            <a:r>
              <a:rPr lang="en-US" altLang="en-US" dirty="0"/>
              <a:t> KATALOG</a:t>
            </a:r>
          </a:p>
          <a:p>
            <a:pPr marL="257175" indent="-257175">
              <a:buFontTx/>
              <a:buAutoNum type="arabicPeriod" startAt="6"/>
              <a:defRPr/>
            </a:pPr>
            <a:r>
              <a:rPr lang="en-US" dirty="0" err="1"/>
              <a:t>Merancang</a:t>
            </a:r>
            <a:r>
              <a:rPr lang="en-US" dirty="0"/>
              <a:t> JADWAL BELAJAR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yang </a:t>
            </a:r>
            <a:r>
              <a:rPr lang="en-US" dirty="0" err="1"/>
              <a:t>dimiliki</a:t>
            </a:r>
            <a:endParaRPr lang="en-US" dirty="0"/>
          </a:p>
          <a:p>
            <a:pPr marL="257175" indent="-257175">
              <a:buFontTx/>
              <a:buAutoNum type="arabicPeriod" startAt="6"/>
              <a:defRPr/>
            </a:pPr>
            <a:r>
              <a:rPr lang="en-US" dirty="0" err="1"/>
              <a:t>Memiliki</a:t>
            </a:r>
            <a:r>
              <a:rPr lang="en-US" dirty="0"/>
              <a:t> KOMITMEN dan DISIPLIN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jadwal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yang </a:t>
            </a:r>
            <a:r>
              <a:rPr lang="en-US" dirty="0" err="1"/>
              <a:t>disusun</a:t>
            </a:r>
            <a:endParaRPr lang="en-US" dirty="0"/>
          </a:p>
          <a:p>
            <a:pPr marL="0" indent="0">
              <a:defRPr/>
            </a:pPr>
            <a:r>
              <a:rPr lang="en-US" altLang="en-US" dirty="0"/>
              <a:t>8. </a:t>
            </a:r>
            <a:r>
              <a:rPr lang="en-US" altLang="en-US" dirty="0" err="1"/>
              <a:t>Memiliki</a:t>
            </a:r>
            <a:r>
              <a:rPr lang="en-US" altLang="en-US" dirty="0"/>
              <a:t> </a:t>
            </a:r>
            <a:r>
              <a:rPr lang="en-US" altLang="en-US" dirty="0" err="1"/>
              <a:t>keterampilan</a:t>
            </a:r>
            <a:r>
              <a:rPr lang="en-US" altLang="en-US" dirty="0"/>
              <a:t> </a:t>
            </a:r>
            <a:r>
              <a:rPr lang="en-US" altLang="en-US" dirty="0" err="1"/>
              <a:t>untuk</a:t>
            </a:r>
            <a:r>
              <a:rPr lang="en-US" altLang="en-US" dirty="0"/>
              <a:t> BELAJAR MANDIRI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xmlns="" id="{66318EF7-EA9A-4070-9213-259667D71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7506" y="2097088"/>
            <a:ext cx="3597275" cy="3205163"/>
          </a:xfrm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spcBef>
                <a:spcPts val="566"/>
              </a:spcBef>
              <a:defRPr/>
            </a:pPr>
            <a:r>
              <a:rPr lang="en-US" sz="2400" b="1" dirty="0" err="1"/>
              <a:t>Tetapkan</a:t>
            </a:r>
            <a:r>
              <a:rPr lang="en-US" sz="2400" b="1" dirty="0"/>
              <a:t> </a:t>
            </a:r>
            <a:r>
              <a:rPr lang="en-US" sz="2400" b="1" dirty="0" err="1"/>
              <a:t>tujuan</a:t>
            </a:r>
            <a:r>
              <a:rPr lang="en-US" sz="2400" b="1" dirty="0"/>
              <a:t> </a:t>
            </a:r>
            <a:r>
              <a:rPr lang="en-US" sz="2400" b="1" dirty="0" err="1"/>
              <a:t>kuliah</a:t>
            </a:r>
            <a:r>
              <a:rPr lang="en-US" sz="2400" b="1" dirty="0"/>
              <a:t>! (</a:t>
            </a:r>
            <a:r>
              <a:rPr lang="en-US" sz="2400" b="1" dirty="0" err="1"/>
              <a:t>fokus</a:t>
            </a:r>
            <a:r>
              <a:rPr lang="en-US" sz="2400" b="1" dirty="0"/>
              <a:t> </a:t>
            </a:r>
            <a:r>
              <a:rPr lang="en-US" sz="2400" b="1" dirty="0" err="1"/>
              <a:t>ke</a:t>
            </a:r>
            <a:r>
              <a:rPr lang="en-US" sz="2400" b="1" dirty="0"/>
              <a:t> </a:t>
            </a:r>
            <a:r>
              <a:rPr lang="en-US" sz="2400" b="1" dirty="0" err="1"/>
              <a:t>tujuan</a:t>
            </a:r>
            <a:r>
              <a:rPr lang="en-US" sz="2400" b="1" dirty="0"/>
              <a:t> </a:t>
            </a:r>
            <a:r>
              <a:rPr lang="en-US" sz="2400" b="1" dirty="0" err="1"/>
              <a:t>esensial</a:t>
            </a:r>
            <a:r>
              <a:rPr lang="en-US" sz="2400" b="1" dirty="0"/>
              <a:t> dan </a:t>
            </a:r>
            <a:r>
              <a:rPr lang="en-US" sz="2400" b="1" dirty="0" err="1"/>
              <a:t>bermakna</a:t>
            </a:r>
            <a:r>
              <a:rPr lang="en-US" sz="2400" b="1" dirty="0"/>
              <a:t>)</a:t>
            </a:r>
          </a:p>
          <a:p>
            <a:pPr>
              <a:spcBef>
                <a:spcPts val="566"/>
              </a:spcBef>
              <a:defRPr/>
            </a:pPr>
            <a:r>
              <a:rPr lang="en-US" sz="2400" b="1" dirty="0" err="1"/>
              <a:t>Jangka</a:t>
            </a:r>
            <a:r>
              <a:rPr lang="en-US" sz="2400" b="1" dirty="0"/>
              <a:t> </a:t>
            </a:r>
            <a:r>
              <a:rPr lang="en-US" sz="2400" b="1" dirty="0" err="1"/>
              <a:t>waktu</a:t>
            </a:r>
            <a:r>
              <a:rPr lang="en-US" sz="2400" b="1" dirty="0"/>
              <a:t> </a:t>
            </a:r>
            <a:r>
              <a:rPr lang="en-US" sz="2400" b="1" dirty="0" err="1"/>
              <a:t>studi</a:t>
            </a:r>
            <a:r>
              <a:rPr lang="en-US" sz="2400" b="1" dirty="0"/>
              <a:t>: </a:t>
            </a:r>
            <a:r>
              <a:rPr lang="en-US" sz="2400" b="1" dirty="0" err="1"/>
              <a:t>berapa</a:t>
            </a:r>
            <a:r>
              <a:rPr lang="en-US" sz="2400" b="1" dirty="0"/>
              <a:t> lama?</a:t>
            </a:r>
          </a:p>
          <a:p>
            <a:pPr>
              <a:spcBef>
                <a:spcPts val="566"/>
              </a:spcBef>
              <a:defRPr/>
            </a:pPr>
            <a:r>
              <a:rPr lang="en-US" sz="2400" b="1" dirty="0"/>
              <a:t>Level </a:t>
            </a:r>
            <a:r>
              <a:rPr lang="en-US" sz="2400" b="1" dirty="0" err="1"/>
              <a:t>capaian</a:t>
            </a:r>
            <a:r>
              <a:rPr lang="en-US" sz="2400" b="1" dirty="0"/>
              <a:t> (</a:t>
            </a:r>
            <a:r>
              <a:rPr lang="en-US" sz="2400" b="1" dirty="0" err="1"/>
              <a:t>nilai</a:t>
            </a:r>
            <a:r>
              <a:rPr lang="en-US" sz="2400" b="1" dirty="0"/>
              <a:t>/ </a:t>
            </a:r>
            <a:r>
              <a:rPr lang="en-US" sz="2400" b="1" dirty="0" err="1"/>
              <a:t>kompetensi</a:t>
            </a:r>
            <a:r>
              <a:rPr lang="en-US" sz="2400" b="1" dirty="0"/>
              <a:t>) yang </a:t>
            </a:r>
            <a:r>
              <a:rPr lang="en-US" sz="2400" b="1" dirty="0" err="1"/>
              <a:t>ingin</a:t>
            </a:r>
            <a:r>
              <a:rPr lang="en-US" sz="2400" b="1" dirty="0"/>
              <a:t> </a:t>
            </a:r>
            <a:r>
              <a:rPr lang="en-US" sz="2400" b="1" dirty="0" err="1"/>
              <a:t>diraih</a:t>
            </a:r>
            <a:r>
              <a:rPr lang="en-US" sz="2400" b="1" dirty="0"/>
              <a:t>: </a:t>
            </a:r>
            <a:r>
              <a:rPr lang="en-US" sz="2400" b="1" dirty="0" err="1"/>
              <a:t>Sekedar</a:t>
            </a:r>
            <a:r>
              <a:rPr lang="en-US" sz="2400" b="1" dirty="0"/>
              <a:t> lulus?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sz="2400" dirty="0"/>
          </a:p>
        </p:txBody>
      </p:sp>
      <p:pic>
        <p:nvPicPr>
          <p:cNvPr id="13315" name="Picture 1">
            <a:extLst>
              <a:ext uri="{FF2B5EF4-FFF2-40B4-BE49-F238E27FC236}">
                <a16:creationId xmlns:a16="http://schemas.microsoft.com/office/drawing/2014/main" xmlns="" id="{EE812675-3813-4D6D-85D1-0D68A4177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738" y="2089150"/>
            <a:ext cx="3368675" cy="320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9B8EE2D-2AD9-4FDD-80F7-64E37EE5F871}"/>
              </a:ext>
            </a:extLst>
          </p:cNvPr>
          <p:cNvSpPr txBox="1"/>
          <p:nvPr/>
        </p:nvSpPr>
        <p:spPr>
          <a:xfrm>
            <a:off x="2150666" y="477103"/>
            <a:ext cx="69921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SG" sz="2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MERENCANAKAN SUKSES MENJADI MAHASISWA UT</a:t>
            </a:r>
          </a:p>
          <a:p>
            <a:pPr>
              <a:defRPr/>
            </a:pPr>
            <a:endParaRPr lang="en-US" sz="2400" b="1" dirty="0"/>
          </a:p>
        </p:txBody>
      </p:sp>
      <p:sp>
        <p:nvSpPr>
          <p:cNvPr id="13317" name="TextBox 2">
            <a:extLst>
              <a:ext uri="{FF2B5EF4-FFF2-40B4-BE49-F238E27FC236}">
                <a16:creationId xmlns:a16="http://schemas.microsoft.com/office/drawing/2014/main" xmlns="" id="{EC03621A-4253-4027-9497-1968C87831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5500" y="5854700"/>
            <a:ext cx="37385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Latihan: MENGELOLA WAKTU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xmlns="" id="{475D3226-7EB9-4DAD-AA26-7488C88CA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315913"/>
            <a:ext cx="8016875" cy="704850"/>
          </a:xfrm>
        </p:spPr>
        <p:txBody>
          <a:bodyPr/>
          <a:lstStyle/>
          <a:p>
            <a:pPr algn="l"/>
            <a:r>
              <a:rPr lang="en-SG" altLang="en-US" sz="2400" b="1" dirty="0">
                <a:solidFill>
                  <a:schemeClr val="tx2"/>
                </a:solidFill>
              </a:rPr>
              <a:t>TIPS MERENCANAKAN JADWAL BELAJAR</a:t>
            </a:r>
            <a:endParaRPr lang="id-ID" altLang="en-US" sz="2400" b="1" dirty="0">
              <a:solidFill>
                <a:schemeClr val="tx2"/>
              </a:solidFill>
            </a:endParaRP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xmlns="" id="{9729D73A-2CB4-47F8-9255-2CFB31805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0" y="1020763"/>
            <a:ext cx="8478838" cy="6542087"/>
          </a:xfrm>
          <a:solidFill>
            <a:srgbClr val="F8F8F8"/>
          </a:solidFill>
          <a:ln w="57150">
            <a:solidFill>
              <a:srgbClr val="FF9933"/>
            </a:solidFill>
          </a:ln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  <a:defRPr/>
            </a:pPr>
            <a:endParaRPr lang="en-SG" sz="2800" dirty="0">
              <a:solidFill>
                <a:schemeClr val="tx2">
                  <a:lumMod val="75000"/>
                </a:schemeClr>
              </a:solidFill>
              <a:hlinkClick r:id="rId2" action="ppaction://hlinksldjump"/>
            </a:endParaRP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hlinkClick r:id="rId2" action="ppaction://hlinksldjump"/>
              </a:rPr>
              <a:t>Susun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hlinkClick r:id="rId2" action="ppaction://hlinksldjump"/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hlinkClick r:id="rId2" action="ppaction://hlinksldjump"/>
              </a:rPr>
              <a:t>tujuan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hlinkClick r:id="rId2" action="ppaction://hlinksldjump"/>
              </a:rPr>
              <a:t>  dan target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hlinkClick r:id="rId2" action="ppaction://hlinksldjump"/>
              </a:rPr>
              <a:t>belajar</a:t>
            </a:r>
            <a:endParaRPr lang="en-SG" sz="28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endParaRPr lang="en-SG" sz="28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SG" sz="2800" dirty="0" err="1">
                <a:solidFill>
                  <a:schemeClr val="tx2">
                    <a:lumMod val="75000"/>
                  </a:schemeClr>
                </a:solidFill>
              </a:rPr>
              <a:t>Tetapkan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</a:rPr>
              <a:t>mata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</a:rPr>
              <a:t>kuliah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</a:rPr>
              <a:t> yang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</a:rPr>
              <a:t>diregistrasi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</a:rPr>
              <a:t> (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</a:rPr>
              <a:t>mengikuti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hlinkClick r:id="rId3" action="ppaction://hlinksldjump"/>
              </a:rPr>
              <a:t>paket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hlinkClick r:id="rId3" action="ppaction://hlinksldjump"/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hlinkClick r:id="rId3" action="ppaction://hlinksldjump"/>
              </a:rPr>
              <a:t>arahan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hlinkClick r:id="rId3" action="ppaction://hlinksldjump"/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hlinkClick r:id="rId3" action="ppaction://hlinksldjump"/>
              </a:rPr>
              <a:t>kurikulum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hlinkClick r:id="rId3" action="ppaction://hlinksldjump"/>
              </a:rPr>
              <a:t>/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hlinkClick r:id="rId3" action="ppaction://hlinksldjump"/>
              </a:rPr>
              <a:t>sipas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hlinkClick r:id="rId3" action="ppaction://hlinksldjump"/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</a:rPr>
              <a:t>atau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hlinkClick r:id="rId4" action="ppaction://hlinksldjump"/>
              </a:rPr>
              <a:t>menetapkan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hlinkClick r:id="rId4" action="ppaction://hlinksldjump"/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hlinkClick r:id="rId4" action="ppaction://hlinksldjump"/>
              </a:rPr>
              <a:t>sendiri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endParaRPr lang="en-SG" sz="28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SG" sz="2800" dirty="0" err="1">
                <a:solidFill>
                  <a:schemeClr val="tx2">
                    <a:lumMod val="75000"/>
                  </a:schemeClr>
                </a:solidFill>
              </a:rPr>
              <a:t>Tetapkan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</a:rPr>
              <a:t>waktu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</a:rPr>
              <a:t>belajar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</a:rPr>
              <a:t> (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</a:rPr>
              <a:t>realistik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</a:rPr>
              <a:t> dan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</a:rPr>
              <a:t>tidak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</a:rPr>
              <a:t>ambisius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</a:rPr>
              <a:t>tapi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</a:rPr>
              <a:t>terlaksana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</a:rPr>
              <a:t>) 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rancangan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belajar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per 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  <a:hlinkClick r:id="rId5" action="ppaction://hlinksldjump"/>
              </a:rPr>
              <a:t>semester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dan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  <a:hlinkClick r:id="rId6" action="ppaction://hlinksldjump"/>
              </a:rPr>
              <a:t>mingguan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dan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simpan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dalam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  <a:hlinkClick r:id="rId6" action="ppaction://hlinksldjump"/>
              </a:rPr>
              <a:t>google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  <a:hlinkClick r:id="rId6" action="ppaction://hlinksldjump"/>
              </a:rPr>
              <a:t>calender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di HP</a:t>
            </a:r>
            <a:endParaRPr lang="en-SG" sz="28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endParaRPr lang="en-SG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4340" name="Picture 2" descr="Ilustrasi Kalender Akademik UT 2017">
            <a:extLst>
              <a:ext uri="{FF2B5EF4-FFF2-40B4-BE49-F238E27FC236}">
                <a16:creationId xmlns:a16="http://schemas.microsoft.com/office/drawing/2014/main" xmlns="" id="{8B98661A-D55C-4D7A-BC7A-358AC71E6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09800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ight Arrow 1">
            <a:hlinkClick r:id="rId8" action="ppaction://hlinksldjump"/>
            <a:extLst>
              <a:ext uri="{FF2B5EF4-FFF2-40B4-BE49-F238E27FC236}">
                <a16:creationId xmlns:a16="http://schemas.microsoft.com/office/drawing/2014/main" xmlns="" id="{EE27AD65-A5A7-4F96-8215-A374640DBA10}"/>
              </a:ext>
            </a:extLst>
          </p:cNvPr>
          <p:cNvSpPr/>
          <p:nvPr/>
        </p:nvSpPr>
        <p:spPr>
          <a:xfrm>
            <a:off x="876300" y="952500"/>
            <a:ext cx="1103313" cy="8953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GO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xmlns="" id="{CA23DCE9-737B-4F48-9909-37E103AC5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0" y="1020763"/>
            <a:ext cx="8478838" cy="6542087"/>
          </a:xfrm>
          <a:solidFill>
            <a:srgbClr val="F8F8F8"/>
          </a:solidFill>
          <a:ln w="57150">
            <a:solidFill>
              <a:srgbClr val="FF9933"/>
            </a:solidFill>
          </a:ln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  <a:defRPr/>
            </a:pPr>
            <a:endParaRPr lang="en-SG" sz="28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SG" sz="2800" dirty="0" err="1">
                <a:solidFill>
                  <a:schemeClr val="tx2">
                    <a:lumMod val="75000"/>
                  </a:schemeClr>
                </a:solidFill>
              </a:rPr>
              <a:t>Tetapkan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</a:rPr>
              <a:t>strategi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</a:rPr>
              <a:t>belajar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</a:rPr>
              <a:t> yang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</a:rPr>
              <a:t>sesuai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</a:rPr>
              <a:t> dan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</a:rPr>
              <a:t>terapkan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</a:rPr>
              <a:t>pemahaman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</a:rPr>
              <a:t>hasil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</a:rPr>
              <a:t>membaca</a:t>
            </a:r>
            <a:r>
              <a:rPr lang="en-SG" sz="2800" b="1" dirty="0">
                <a:solidFill>
                  <a:srgbClr val="C00000"/>
                </a:solidFill>
                <a:sym typeface="Wingdings" panose="05000000000000000000" pitchFamily="2" charset="2"/>
              </a:rPr>
              <a:t>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Buat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Rangkuman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atau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Resume</a:t>
            </a:r>
            <a:endParaRPr lang="en-SG" sz="28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hlinkClick r:id="rId2" action="ppaction://hlinksldjump"/>
              </a:rPr>
              <a:t>Lakukan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hlinkClick r:id="rId2" action="ppaction://hlinksldjump"/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</a:rPr>
              <a:t>refleksi</a:t>
            </a:r>
            <a:endParaRPr lang="en-SG" sz="28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endParaRPr lang="en-SG" sz="28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r>
              <a:rPr lang="en-SG" sz="2800" dirty="0">
                <a:solidFill>
                  <a:schemeClr val="tx2">
                    <a:lumMod val="75000"/>
                  </a:schemeClr>
                </a:solidFill>
                <a:hlinkClick r:id="" action="ppaction://noaction"/>
              </a:rPr>
              <a:t>Cari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hlinkClick r:id="" action="ppaction://noaction"/>
              </a:rPr>
              <a:t>solusi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hlinkClick r:id="" action="ppaction://noaction"/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hlinkClick r:id="" action="ppaction://noaction"/>
              </a:rPr>
              <a:t>bila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hlinkClick r:id="" action="ppaction://noaction"/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hlinkClick r:id="" action="ppaction://noaction"/>
              </a:rPr>
              <a:t>ada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hlinkClick r:id="" action="ppaction://noaction"/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hlinkClick r:id="" action="ppaction://noaction"/>
              </a:rPr>
              <a:t>kesulitan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hlinkClick r:id="" action="ppaction://noaction"/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hlinkClick r:id="" action="ppaction://noaction"/>
              </a:rPr>
              <a:t>dalam</a:t>
            </a:r>
            <a:r>
              <a:rPr lang="en-SG" sz="2800" dirty="0">
                <a:solidFill>
                  <a:schemeClr val="tx2">
                    <a:lumMod val="75000"/>
                  </a:schemeClr>
                </a:solidFill>
                <a:hlinkClick r:id="" action="ppaction://noaction"/>
              </a:rPr>
              <a:t> </a:t>
            </a:r>
            <a:r>
              <a:rPr lang="en-SG" sz="2800" dirty="0" err="1">
                <a:solidFill>
                  <a:schemeClr val="tx2">
                    <a:lumMod val="75000"/>
                  </a:schemeClr>
                </a:solidFill>
                <a:hlinkClick r:id="" action="ppaction://noaction"/>
              </a:rPr>
              <a:t>belajar</a:t>
            </a:r>
            <a:endParaRPr lang="en-SG" sz="28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endParaRPr lang="en-SG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5364" name="Picture 2" descr="Ilustrasi Kalender Akademik UT 2017">
            <a:extLst>
              <a:ext uri="{FF2B5EF4-FFF2-40B4-BE49-F238E27FC236}">
                <a16:creationId xmlns:a16="http://schemas.microsoft.com/office/drawing/2014/main" xmlns="" id="{27F3B14D-1FBE-485C-9C27-3E2389BD2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09800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ight Arrow 1">
            <a:hlinkClick r:id="rId2" action="ppaction://hlinksldjump"/>
            <a:extLst>
              <a:ext uri="{FF2B5EF4-FFF2-40B4-BE49-F238E27FC236}">
                <a16:creationId xmlns:a16="http://schemas.microsoft.com/office/drawing/2014/main" xmlns="" id="{E8CD38F0-9597-4FF1-868C-46669967359A}"/>
              </a:ext>
            </a:extLst>
          </p:cNvPr>
          <p:cNvSpPr/>
          <p:nvPr/>
        </p:nvSpPr>
        <p:spPr>
          <a:xfrm>
            <a:off x="876300" y="952500"/>
            <a:ext cx="1103313" cy="8953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GO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1009B8C1-2DD8-47AE-B979-077163421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315913"/>
            <a:ext cx="8016875" cy="704850"/>
          </a:xfrm>
        </p:spPr>
        <p:txBody>
          <a:bodyPr/>
          <a:lstStyle/>
          <a:p>
            <a:pPr algn="l"/>
            <a:r>
              <a:rPr lang="en-SG" altLang="en-US" sz="2400" b="1" dirty="0">
                <a:solidFill>
                  <a:schemeClr val="tx2"/>
                </a:solidFill>
              </a:rPr>
              <a:t>TIPS MERENCANAKAN JADWAL BELAJAR</a:t>
            </a:r>
            <a:endParaRPr lang="id-ID" altLang="en-US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xmlns="" id="{47CEA3A0-CA13-4C8C-B43F-EA186653A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6438" y="334963"/>
            <a:ext cx="7197725" cy="704850"/>
          </a:xfrm>
        </p:spPr>
        <p:txBody>
          <a:bodyPr/>
          <a:lstStyle/>
          <a:p>
            <a:pPr algn="l">
              <a:defRPr/>
            </a:pPr>
            <a:endParaRPr lang="id-ID" sz="24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xmlns="" id="{B26A5499-5F05-4144-8405-EC78B2DEF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8563" y="1711325"/>
            <a:ext cx="4516437" cy="20494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SG" altLang="en-US" sz="2400" dirty="0" err="1"/>
              <a:t>Berikan</a:t>
            </a:r>
            <a:r>
              <a:rPr lang="en-SG" altLang="en-US" sz="2400" dirty="0"/>
              <a:t> </a:t>
            </a:r>
            <a:r>
              <a:rPr lang="en-SG" altLang="en-US" sz="2400" dirty="0" err="1"/>
              <a:t>imbalan</a:t>
            </a:r>
            <a:r>
              <a:rPr lang="en-SG" altLang="en-US" sz="2400" dirty="0"/>
              <a:t> </a:t>
            </a:r>
            <a:r>
              <a:rPr lang="en-SG" altLang="en-US" sz="2400" dirty="0" err="1"/>
              <a:t>bagi</a:t>
            </a:r>
            <a:r>
              <a:rPr lang="en-SG" altLang="en-US" sz="2400" dirty="0"/>
              <a:t> </a:t>
            </a:r>
            <a:r>
              <a:rPr lang="en-SG" altLang="en-US" sz="2400" dirty="0" err="1"/>
              <a:t>diri</a:t>
            </a:r>
            <a:r>
              <a:rPr lang="en-SG" altLang="en-US" sz="2400" dirty="0"/>
              <a:t> </a:t>
            </a:r>
            <a:r>
              <a:rPr lang="en-SG" altLang="en-US" sz="2400" dirty="0" err="1"/>
              <a:t>sendiri</a:t>
            </a:r>
            <a:r>
              <a:rPr lang="en-SG" altLang="en-US" sz="2400" dirty="0"/>
              <a:t> untuk </a:t>
            </a:r>
            <a:r>
              <a:rPr lang="en-SG" altLang="en-US" sz="2400" dirty="0" err="1"/>
              <a:t>capaian</a:t>
            </a:r>
            <a:r>
              <a:rPr lang="en-SG" altLang="en-US" sz="2400" dirty="0"/>
              <a:t> target </a:t>
            </a:r>
            <a:r>
              <a:rPr lang="en-SG" altLang="en-US" sz="2400" dirty="0" err="1"/>
              <a:t>belajar</a:t>
            </a:r>
            <a:endParaRPr lang="en-SG" altLang="en-US" sz="2400" dirty="0"/>
          </a:p>
          <a:p>
            <a:pPr>
              <a:spcBef>
                <a:spcPct val="0"/>
              </a:spcBef>
            </a:pPr>
            <a:r>
              <a:rPr lang="en-SG" altLang="en-US" sz="2400" dirty="0" err="1"/>
              <a:t>Temukan</a:t>
            </a:r>
            <a:r>
              <a:rPr lang="en-SG" altLang="en-US" sz="2400" dirty="0"/>
              <a:t> </a:t>
            </a:r>
            <a:r>
              <a:rPr lang="en-SG" altLang="en-US" sz="2400" dirty="0" err="1"/>
              <a:t>kecepatan</a:t>
            </a:r>
            <a:r>
              <a:rPr lang="en-SG" altLang="en-US" sz="2400" dirty="0"/>
              <a:t> dan </a:t>
            </a:r>
            <a:r>
              <a:rPr lang="en-SG" altLang="en-US" sz="2400" dirty="0" err="1"/>
              <a:t>gaya</a:t>
            </a:r>
            <a:r>
              <a:rPr lang="en-SG" altLang="en-US" sz="2400" dirty="0"/>
              <a:t> </a:t>
            </a:r>
            <a:r>
              <a:rPr lang="en-SG" altLang="en-US" sz="2400" dirty="0" err="1"/>
              <a:t>belajar</a:t>
            </a:r>
            <a:r>
              <a:rPr lang="en-SG" altLang="en-US" sz="2400" dirty="0"/>
              <a:t> </a:t>
            </a:r>
            <a:r>
              <a:rPr lang="en-SG" altLang="en-US" sz="2400" dirty="0" err="1"/>
              <a:t>sendiri</a:t>
            </a:r>
            <a:endParaRPr lang="en-SG" altLang="en-US" sz="2400" dirty="0"/>
          </a:p>
          <a:p>
            <a:endParaRPr lang="en-SG" altLang="en-US" sz="2400" dirty="0"/>
          </a:p>
          <a:p>
            <a:endParaRPr lang="en-SG" altLang="en-US" sz="2400" dirty="0"/>
          </a:p>
        </p:txBody>
      </p:sp>
      <p:pic>
        <p:nvPicPr>
          <p:cNvPr id="16388" name="Picture 1">
            <a:extLst>
              <a:ext uri="{FF2B5EF4-FFF2-40B4-BE49-F238E27FC236}">
                <a16:creationId xmlns:a16="http://schemas.microsoft.com/office/drawing/2014/main" xmlns="" id="{0151F354-386C-4551-BB88-0B878AD56C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075" y="1646238"/>
            <a:ext cx="3192463" cy="234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2">
            <a:extLst>
              <a:ext uri="{FF2B5EF4-FFF2-40B4-BE49-F238E27FC236}">
                <a16:creationId xmlns:a16="http://schemas.microsoft.com/office/drawing/2014/main" xmlns="" id="{089A0DFB-57CE-4844-8948-DFDBCAD3A1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313" y="3994150"/>
            <a:ext cx="2379663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E6855273-4283-4379-B112-443353B0C58B}"/>
              </a:ext>
            </a:extLst>
          </p:cNvPr>
          <p:cNvSpPr txBox="1">
            <a:spLocks/>
          </p:cNvSpPr>
          <p:nvPr/>
        </p:nvSpPr>
        <p:spPr bwMode="auto">
          <a:xfrm>
            <a:off x="2212975" y="4244975"/>
            <a:ext cx="3970338" cy="279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838" tIns="50419" rIns="100838" bIns="50419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307">
              <a:spcBef>
                <a:spcPts val="0"/>
              </a:spcBef>
              <a:buFont typeface="Arial" charset="0"/>
              <a:buChar char="•"/>
              <a:defRPr/>
            </a:pPr>
            <a:r>
              <a:rPr lang="en-SG" sz="2400" dirty="0" err="1"/>
              <a:t>Sigap</a:t>
            </a:r>
            <a:r>
              <a:rPr lang="en-SG" sz="2400" dirty="0"/>
              <a:t> </a:t>
            </a:r>
            <a:r>
              <a:rPr lang="en-SG" sz="2400" dirty="0" err="1"/>
              <a:t>menyelesaikan</a:t>
            </a:r>
            <a:r>
              <a:rPr lang="en-SG" sz="2400" dirty="0"/>
              <a:t> </a:t>
            </a:r>
            <a:r>
              <a:rPr lang="en-SG" sz="2400" dirty="0" err="1"/>
              <a:t>gangguan</a:t>
            </a:r>
            <a:r>
              <a:rPr lang="en-SG" sz="2400" dirty="0"/>
              <a:t> dan </a:t>
            </a:r>
            <a:r>
              <a:rPr lang="en-SG" sz="2400" dirty="0" err="1"/>
              <a:t>kesulitan</a:t>
            </a:r>
            <a:r>
              <a:rPr lang="en-SG" sz="2400" dirty="0"/>
              <a:t> </a:t>
            </a:r>
            <a:r>
              <a:rPr lang="en-SG" sz="2400" dirty="0" err="1"/>
              <a:t>dalam</a:t>
            </a:r>
            <a:r>
              <a:rPr lang="en-SG" sz="2400" dirty="0"/>
              <a:t> </a:t>
            </a:r>
            <a:r>
              <a:rPr lang="en-SG" sz="2400" dirty="0" err="1"/>
              <a:t>belajar</a:t>
            </a:r>
            <a:endParaRPr lang="en-SG" sz="2400" dirty="0"/>
          </a:p>
          <a:p>
            <a:pPr marL="357307">
              <a:spcBef>
                <a:spcPts val="0"/>
              </a:spcBef>
              <a:buFont typeface="Arial" charset="0"/>
              <a:buChar char="•"/>
              <a:defRPr/>
            </a:pPr>
            <a:r>
              <a:rPr lang="en-SG" sz="2400" dirty="0" err="1"/>
              <a:t>Membangun</a:t>
            </a:r>
            <a:r>
              <a:rPr lang="en-SG" sz="2400" dirty="0"/>
              <a:t> </a:t>
            </a:r>
            <a:r>
              <a:rPr lang="en-SG" sz="2400" dirty="0" err="1"/>
              <a:t>kepercayaan</a:t>
            </a:r>
            <a:r>
              <a:rPr lang="en-SG" sz="2400" dirty="0"/>
              <a:t> </a:t>
            </a:r>
            <a:r>
              <a:rPr lang="en-SG" sz="2400" dirty="0" err="1"/>
              <a:t>diri</a:t>
            </a:r>
            <a:r>
              <a:rPr lang="en-SG" sz="2400" dirty="0"/>
              <a:t> </a:t>
            </a:r>
            <a:r>
              <a:rPr lang="en-SG" sz="2400" dirty="0" err="1"/>
              <a:t>lebih</a:t>
            </a:r>
            <a:r>
              <a:rPr lang="en-SG" sz="2400" dirty="0"/>
              <a:t> </a:t>
            </a:r>
            <a:r>
              <a:rPr lang="en-SG" sz="2400" dirty="0" err="1"/>
              <a:t>baik</a:t>
            </a:r>
            <a:r>
              <a:rPr lang="en-SG" sz="2400" dirty="0"/>
              <a:t> </a:t>
            </a:r>
            <a:r>
              <a:rPr lang="en-SG" sz="2400" dirty="0" err="1"/>
              <a:t>daripada</a:t>
            </a:r>
            <a:r>
              <a:rPr lang="en-SG" sz="2400" dirty="0"/>
              <a:t> </a:t>
            </a:r>
            <a:r>
              <a:rPr lang="en-SG" sz="2400" dirty="0" err="1"/>
              <a:t>menyalahkan</a:t>
            </a:r>
            <a:r>
              <a:rPr lang="en-SG" sz="2400" dirty="0"/>
              <a:t> </a:t>
            </a:r>
            <a:r>
              <a:rPr lang="en-SG" sz="2400" dirty="0" err="1"/>
              <a:t>diri</a:t>
            </a:r>
            <a:r>
              <a:rPr lang="en-SG" sz="2400" dirty="0"/>
              <a:t> </a:t>
            </a:r>
            <a:r>
              <a:rPr lang="en-SG" sz="2400" dirty="0" err="1"/>
              <a:t>terus-menerus</a:t>
            </a:r>
            <a:r>
              <a:rPr lang="en-SG" sz="2400" dirty="0"/>
              <a:t> </a:t>
            </a:r>
          </a:p>
          <a:p>
            <a:pPr marL="0" indent="0">
              <a:buFont typeface="Arial" pitchFamily="34" charset="0"/>
              <a:buNone/>
              <a:defRPr/>
            </a:pPr>
            <a:endParaRPr lang="en-SG" sz="2400" dirty="0"/>
          </a:p>
          <a:p>
            <a:pPr>
              <a:buFont typeface="Arial" charset="0"/>
              <a:buChar char="•"/>
              <a:defRPr/>
            </a:pPr>
            <a:endParaRPr lang="en-SG" sz="2400" dirty="0"/>
          </a:p>
          <a:p>
            <a:pPr>
              <a:buFont typeface="Arial" charset="0"/>
              <a:buChar char="•"/>
              <a:defRPr/>
            </a:pPr>
            <a:endParaRPr lang="en-SG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3">
            <a:extLst>
              <a:ext uri="{FF2B5EF4-FFF2-40B4-BE49-F238E27FC236}">
                <a16:creationId xmlns:a16="http://schemas.microsoft.com/office/drawing/2014/main" xmlns="" id="{50E84A1F-CA50-403D-B34B-300F205B6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6156" y="2900506"/>
            <a:ext cx="1076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5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sekian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3" name="TextBox 1">
            <a:extLst>
              <a:ext uri="{FF2B5EF4-FFF2-40B4-BE49-F238E27FC236}">
                <a16:creationId xmlns:a16="http://schemas.microsoft.com/office/drawing/2014/main" xmlns="" id="{5D24EA32-B335-4010-8021-AF3723E0B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4661" y="5930496"/>
            <a:ext cx="42576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dirty="0">
                <a:solidFill>
                  <a:srgbClr val="C00000"/>
                </a:solidFill>
              </a:rPr>
              <a:t>Pusat </a:t>
            </a:r>
            <a:r>
              <a:rPr lang="en-US" altLang="en-US" dirty="0" err="1">
                <a:solidFill>
                  <a:srgbClr val="C00000"/>
                </a:solidFill>
              </a:rPr>
              <a:t>Riset</a:t>
            </a:r>
            <a:r>
              <a:rPr lang="en-US" altLang="en-US" dirty="0">
                <a:solidFill>
                  <a:srgbClr val="C00000"/>
                </a:solidFill>
              </a:rPr>
              <a:t> &amp; </a:t>
            </a:r>
            <a:r>
              <a:rPr lang="en-US" altLang="en-US" dirty="0" err="1">
                <a:solidFill>
                  <a:srgbClr val="C00000"/>
                </a:solidFill>
              </a:rPr>
              <a:t>Inovasi</a:t>
            </a:r>
            <a:endParaRPr lang="en-US" altLang="en-US" dirty="0">
              <a:solidFill>
                <a:srgbClr val="C00000"/>
              </a:solidFill>
            </a:endParaRPr>
          </a:p>
          <a:p>
            <a:pPr algn="ctr"/>
            <a:r>
              <a:rPr lang="en-US" altLang="en-US" dirty="0">
                <a:solidFill>
                  <a:srgbClr val="C00000"/>
                </a:solidFill>
              </a:rPr>
              <a:t>Pendidikan Terbuka dan </a:t>
            </a:r>
            <a:r>
              <a:rPr lang="en-US" altLang="en-US" dirty="0" err="1">
                <a:solidFill>
                  <a:srgbClr val="C00000"/>
                </a:solidFill>
              </a:rPr>
              <a:t>Jarak</a:t>
            </a:r>
            <a:r>
              <a:rPr lang="en-US" altLang="en-US" dirty="0">
                <a:solidFill>
                  <a:srgbClr val="C00000"/>
                </a:solidFill>
              </a:rPr>
              <a:t> </a:t>
            </a:r>
            <a:r>
              <a:rPr lang="en-US" altLang="en-US" dirty="0" err="1">
                <a:solidFill>
                  <a:srgbClr val="C00000"/>
                </a:solidFill>
              </a:rPr>
              <a:t>Jauh</a:t>
            </a:r>
            <a:endParaRPr lang="en-US" altLang="en-US" dirty="0">
              <a:solidFill>
                <a:srgbClr val="C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0BA3C94-8C7D-4050-8CAE-11B7EE4375B1}"/>
              </a:ext>
            </a:extLst>
          </p:cNvPr>
          <p:cNvSpPr txBox="1"/>
          <p:nvPr/>
        </p:nvSpPr>
        <p:spPr>
          <a:xfrm>
            <a:off x="1524194" y="3596759"/>
            <a:ext cx="7238607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D" sz="1800" b="1" dirty="0"/>
              <a:t>Oleh: </a:t>
            </a:r>
            <a:r>
              <a:rPr lang="en-ID" sz="1800" b="1" dirty="0" err="1"/>
              <a:t>ucu</a:t>
            </a:r>
            <a:r>
              <a:rPr lang="en-ID" sz="1800" b="1" dirty="0"/>
              <a:t> </a:t>
            </a:r>
            <a:r>
              <a:rPr lang="en-ID" sz="1800" b="1" dirty="0" err="1"/>
              <a:t>rahayu</a:t>
            </a:r>
            <a:r>
              <a:rPr lang="en-ID" sz="1800" b="1" dirty="0"/>
              <a:t>, tri </a:t>
            </a:r>
            <a:r>
              <a:rPr lang="en-ID" sz="1800" b="1" dirty="0" err="1"/>
              <a:t>darmayanti</a:t>
            </a:r>
            <a:r>
              <a:rPr lang="en-ID" sz="1800" b="1" dirty="0"/>
              <a:t>, </a:t>
            </a:r>
            <a:r>
              <a:rPr lang="en-ID" sz="1800" b="1" dirty="0" err="1"/>
              <a:t>trini</a:t>
            </a:r>
            <a:r>
              <a:rPr lang="en-ID" sz="1800" b="1" dirty="0"/>
              <a:t> </a:t>
            </a:r>
            <a:r>
              <a:rPr lang="en-ID" sz="1800" b="1" dirty="0" err="1"/>
              <a:t>prastati,</a:t>
            </a:r>
            <a:r>
              <a:rPr lang="en-ID" sz="1800" b="1" dirty="0"/>
              <a:t> </a:t>
            </a:r>
            <a:r>
              <a:rPr lang="en-ID" sz="1800" b="1" dirty="0" err="1"/>
              <a:t>ambar</a:t>
            </a:r>
            <a:r>
              <a:rPr lang="en-ID" sz="1800" b="1" dirty="0"/>
              <a:t> </a:t>
            </a:r>
            <a:r>
              <a:rPr lang="en-ID" sz="1800" b="1" dirty="0" err="1"/>
              <a:t>puspitasari</a:t>
            </a:r>
            <a:r>
              <a:rPr lang="en-ID" sz="1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379929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xmlns="" id="{5D8DBB3B-FFE5-4251-9EF1-A781807CD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6450" y="95250"/>
            <a:ext cx="8936038" cy="1122363"/>
          </a:xfrm>
        </p:spPr>
        <p:txBody>
          <a:bodyPr/>
          <a:lstStyle/>
          <a:p>
            <a:pPr algn="l"/>
            <a:r>
              <a:rPr lang="en-SG" altLang="en-US" sz="2400" b="1">
                <a:solidFill>
                  <a:schemeClr val="tx2"/>
                </a:solidFill>
              </a:rPr>
              <a:t>LATIHAN MERANCANG JADWAL BELAJAR</a:t>
            </a:r>
            <a:endParaRPr lang="id-ID" altLang="en-US" sz="2400" b="1">
              <a:solidFill>
                <a:schemeClr val="tx2"/>
              </a:solidFill>
            </a:endParaRP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xmlns="" id="{FCCD2B28-3B72-48C6-AFAA-1601E6E6D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7288" y="1651000"/>
            <a:ext cx="8837612" cy="3690938"/>
          </a:xfrm>
          <a:solidFill>
            <a:srgbClr val="FFC000"/>
          </a:solidFill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en-SG" sz="2400" b="1" dirty="0" err="1">
                <a:solidFill>
                  <a:schemeClr val="accent5">
                    <a:lumMod val="75000"/>
                  </a:schemeClr>
                </a:solidFill>
              </a:rPr>
              <a:t>Tuliskan</a:t>
            </a:r>
            <a:r>
              <a:rPr lang="en-SG" sz="2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SG" sz="2400" b="1" dirty="0" err="1">
                <a:solidFill>
                  <a:schemeClr val="accent5">
                    <a:lumMod val="75000"/>
                  </a:schemeClr>
                </a:solidFill>
              </a:rPr>
              <a:t>pada</a:t>
            </a:r>
            <a:r>
              <a:rPr lang="en-SG" sz="2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SG" sz="2400" b="1" dirty="0" err="1">
                <a:solidFill>
                  <a:schemeClr val="accent5">
                    <a:lumMod val="75000"/>
                  </a:schemeClr>
                </a:solidFill>
              </a:rPr>
              <a:t>Lembar</a:t>
            </a:r>
            <a:r>
              <a:rPr lang="en-SG" sz="2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SG" sz="2400" b="1" dirty="0" err="1">
                <a:solidFill>
                  <a:schemeClr val="accent5">
                    <a:lumMod val="75000"/>
                  </a:schemeClr>
                </a:solidFill>
              </a:rPr>
              <a:t>Kerja</a:t>
            </a:r>
            <a:r>
              <a:rPr lang="en-SG" sz="2400" b="1" dirty="0">
                <a:solidFill>
                  <a:schemeClr val="accent5">
                    <a:lumMod val="75000"/>
                  </a:schemeClr>
                </a:solidFill>
              </a:rPr>
              <a:t> yang </a:t>
            </a:r>
            <a:r>
              <a:rPr lang="en-SG" sz="2400" b="1" dirty="0" err="1">
                <a:solidFill>
                  <a:schemeClr val="accent5">
                    <a:lumMod val="75000"/>
                  </a:schemeClr>
                </a:solidFill>
              </a:rPr>
              <a:t>tersedia</a:t>
            </a:r>
            <a:r>
              <a:rPr lang="en-SG" sz="2400" b="1" dirty="0">
                <a:solidFill>
                  <a:schemeClr val="accent5">
                    <a:lumMod val="75000"/>
                  </a:schemeClr>
                </a:solidFill>
              </a:rPr>
              <a:t>: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SG" sz="2400" b="1" dirty="0" err="1">
                <a:solidFill>
                  <a:schemeClr val="tx2">
                    <a:lumMod val="75000"/>
                  </a:schemeClr>
                </a:solidFill>
              </a:rPr>
              <a:t>Tujuan</a:t>
            </a:r>
            <a:r>
              <a:rPr lang="en-SG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2400" b="1" dirty="0" err="1">
                <a:solidFill>
                  <a:schemeClr val="tx2">
                    <a:lumMod val="75000"/>
                  </a:schemeClr>
                </a:solidFill>
              </a:rPr>
              <a:t>Belajar</a:t>
            </a:r>
            <a:r>
              <a:rPr lang="en-SG" sz="2400" b="1" dirty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SG" sz="2400" b="1" dirty="0">
                <a:solidFill>
                  <a:schemeClr val="tx2">
                    <a:lumMod val="75000"/>
                  </a:schemeClr>
                </a:solidFill>
              </a:rPr>
              <a:t>Target </a:t>
            </a:r>
            <a:r>
              <a:rPr lang="en-SG" sz="2400" b="1" dirty="0" err="1">
                <a:solidFill>
                  <a:schemeClr val="tx2">
                    <a:lumMod val="75000"/>
                  </a:schemeClr>
                </a:solidFill>
              </a:rPr>
              <a:t>Belajar</a:t>
            </a:r>
            <a:r>
              <a:rPr lang="en-SG" sz="2400" b="1" dirty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SG" sz="2400" b="1" dirty="0" err="1">
                <a:solidFill>
                  <a:schemeClr val="tx2">
                    <a:lumMod val="75000"/>
                  </a:schemeClr>
                </a:solidFill>
              </a:rPr>
              <a:t>Matakuliah</a:t>
            </a:r>
            <a:r>
              <a:rPr lang="en-SG" sz="2400" b="1" dirty="0">
                <a:solidFill>
                  <a:schemeClr val="tx2">
                    <a:lumMod val="75000"/>
                  </a:schemeClr>
                </a:solidFill>
              </a:rPr>
              <a:t> yang </a:t>
            </a:r>
            <a:r>
              <a:rPr lang="en-SG" sz="2400" b="1" dirty="0" err="1">
                <a:solidFill>
                  <a:schemeClr val="tx2">
                    <a:lumMod val="75000"/>
                  </a:schemeClr>
                </a:solidFill>
              </a:rPr>
              <a:t>diregistrasi</a:t>
            </a:r>
            <a:r>
              <a:rPr lang="en-SG" sz="2400" b="1" dirty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SG" sz="2400" b="1" dirty="0" err="1">
                <a:solidFill>
                  <a:schemeClr val="tx2">
                    <a:lumMod val="75000"/>
                  </a:schemeClr>
                </a:solidFill>
              </a:rPr>
              <a:t>Jadwal</a:t>
            </a:r>
            <a:r>
              <a:rPr lang="en-SG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2400" b="1" dirty="0" err="1">
                <a:solidFill>
                  <a:schemeClr val="tx2">
                    <a:lumMod val="75000"/>
                  </a:schemeClr>
                </a:solidFill>
              </a:rPr>
              <a:t>belajar</a:t>
            </a:r>
            <a:r>
              <a:rPr lang="en-SG" sz="2400" b="1" dirty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en-SG" sz="2400" b="1" dirty="0" err="1">
                <a:solidFill>
                  <a:schemeClr val="tx2">
                    <a:lumMod val="75000"/>
                  </a:schemeClr>
                </a:solidFill>
              </a:rPr>
              <a:t>semua</a:t>
            </a:r>
            <a:r>
              <a:rPr lang="en-SG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2400" b="1" dirty="0" err="1">
                <a:solidFill>
                  <a:schemeClr val="tx2">
                    <a:lumMod val="75000"/>
                  </a:schemeClr>
                </a:solidFill>
              </a:rPr>
              <a:t>matakuliah</a:t>
            </a:r>
            <a:r>
              <a:rPr lang="en-SG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2400" b="1" dirty="0" err="1">
                <a:solidFill>
                  <a:schemeClr val="tx2">
                    <a:lumMod val="75000"/>
                  </a:schemeClr>
                </a:solidFill>
              </a:rPr>
              <a:t>untuk</a:t>
            </a:r>
            <a:r>
              <a:rPr lang="en-SG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2400" b="1" dirty="0" err="1">
                <a:solidFill>
                  <a:schemeClr val="tx2">
                    <a:lumMod val="75000"/>
                  </a:schemeClr>
                </a:solidFill>
              </a:rPr>
              <a:t>satu</a:t>
            </a:r>
            <a:r>
              <a:rPr lang="en-SG" sz="2400" b="1" dirty="0">
                <a:solidFill>
                  <a:schemeClr val="tx2">
                    <a:lumMod val="75000"/>
                  </a:schemeClr>
                </a:solidFill>
              </a:rPr>
              <a:t> semester 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SG" sz="2400" b="1" dirty="0" err="1">
                <a:solidFill>
                  <a:schemeClr val="tx2">
                    <a:lumMod val="75000"/>
                  </a:schemeClr>
                </a:solidFill>
              </a:rPr>
              <a:t>Jadwal</a:t>
            </a:r>
            <a:r>
              <a:rPr lang="en-SG" sz="2400" b="1" dirty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en-SG" sz="2400" b="1" dirty="0" err="1">
                <a:solidFill>
                  <a:schemeClr val="tx2">
                    <a:lumMod val="75000"/>
                  </a:schemeClr>
                </a:solidFill>
              </a:rPr>
              <a:t>Belajar</a:t>
            </a:r>
            <a:r>
              <a:rPr lang="en-SG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2400" b="1" dirty="0" err="1">
                <a:solidFill>
                  <a:schemeClr val="tx2">
                    <a:lumMod val="75000"/>
                  </a:schemeClr>
                </a:solidFill>
              </a:rPr>
              <a:t>untuk</a:t>
            </a:r>
            <a:r>
              <a:rPr lang="en-SG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2400" b="1" dirty="0" err="1">
                <a:solidFill>
                  <a:schemeClr val="tx2">
                    <a:lumMod val="75000"/>
                  </a:schemeClr>
                </a:solidFill>
              </a:rPr>
              <a:t>satu</a:t>
            </a:r>
            <a:r>
              <a:rPr lang="en-SG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2400" b="1" dirty="0" err="1">
                <a:solidFill>
                  <a:schemeClr val="tx2">
                    <a:lumMod val="75000"/>
                  </a:schemeClr>
                </a:solidFill>
              </a:rPr>
              <a:t>matakuliah</a:t>
            </a:r>
            <a:r>
              <a:rPr lang="en-SG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2400" b="1" dirty="0" err="1">
                <a:solidFill>
                  <a:schemeClr val="tx2">
                    <a:lumMod val="75000"/>
                  </a:schemeClr>
                </a:solidFill>
              </a:rPr>
              <a:t>selama</a:t>
            </a:r>
            <a:r>
              <a:rPr lang="en-SG" sz="2400" b="1" dirty="0">
                <a:solidFill>
                  <a:schemeClr val="tx2">
                    <a:lumMod val="75000"/>
                  </a:schemeClr>
                </a:solidFill>
              </a:rPr>
              <a:t> 1 semester</a:t>
            </a: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SG" sz="2400" b="1" dirty="0" err="1">
                <a:solidFill>
                  <a:schemeClr val="tx2">
                    <a:lumMod val="75000"/>
                  </a:schemeClr>
                </a:solidFill>
              </a:rPr>
              <a:t>Tabel</a:t>
            </a:r>
            <a:r>
              <a:rPr lang="en-SG" sz="2400" b="1" dirty="0">
                <a:solidFill>
                  <a:schemeClr val="tx2">
                    <a:lumMod val="75000"/>
                  </a:schemeClr>
                </a:solidFill>
              </a:rPr>
              <a:t> monitoring dan </a:t>
            </a:r>
            <a:r>
              <a:rPr lang="en-SG" sz="2400" b="1" dirty="0" err="1">
                <a:solidFill>
                  <a:schemeClr val="tx2">
                    <a:lumMod val="75000"/>
                  </a:schemeClr>
                </a:solidFill>
              </a:rPr>
              <a:t>evaluasi</a:t>
            </a:r>
            <a:endParaRPr lang="en-SG" sz="2400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endParaRPr lang="en-SG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>
            <a:extLst>
              <a:ext uri="{FF2B5EF4-FFF2-40B4-BE49-F238E27FC236}">
                <a16:creationId xmlns:a16="http://schemas.microsoft.com/office/drawing/2014/main" xmlns="" id="{49C5711D-3D5D-49AA-A74A-231EADC68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88638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Left Arrow 1">
            <a:hlinkClick r:id="rId3" action="ppaction://hlinksldjump"/>
            <a:extLst>
              <a:ext uri="{FF2B5EF4-FFF2-40B4-BE49-F238E27FC236}">
                <a16:creationId xmlns:a16="http://schemas.microsoft.com/office/drawing/2014/main" xmlns="" id="{B9119074-048E-414D-968D-C0D5207D4B1F}"/>
              </a:ext>
            </a:extLst>
          </p:cNvPr>
          <p:cNvSpPr/>
          <p:nvPr/>
        </p:nvSpPr>
        <p:spPr>
          <a:xfrm>
            <a:off x="8285163" y="6176963"/>
            <a:ext cx="1820862" cy="1068387"/>
          </a:xfrm>
          <a:prstGeom prst="leftArrow">
            <a:avLst/>
          </a:prstGeom>
          <a:solidFill>
            <a:srgbClr val="FF0000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BACK TO 12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26E24A45-883D-4B98-9BF2-B5A18B2E2420}"/>
              </a:ext>
            </a:extLst>
          </p:cNvPr>
          <p:cNvGraphicFramePr>
            <a:graphicFrameLocks noGrp="1"/>
          </p:cNvGraphicFramePr>
          <p:nvPr/>
        </p:nvGraphicFramePr>
        <p:xfrm>
          <a:off x="0" y="1589088"/>
          <a:ext cx="10688636" cy="597376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6432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999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377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1888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1347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0265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94854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6485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302687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08097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321605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64851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64851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27015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83769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586455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</a:tblGrid>
              <a:tr h="51245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b="1" dirty="0">
                          <a:effectLst/>
                        </a:rPr>
                        <a:t>No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b="1" dirty="0">
                          <a:effectLst/>
                        </a:rPr>
                        <a:t>Mata Kuliah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b="1" dirty="0">
                          <a:effectLst/>
                        </a:rPr>
                        <a:t>sks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b="1" dirty="0">
                          <a:effectLst/>
                        </a:rPr>
                        <a:t>Waktu Ujian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b="1" dirty="0">
                          <a:effectLst/>
                        </a:rPr>
                        <a:t>Bahan Ajar yang Digunakan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b="1">
                          <a:effectLst/>
                        </a:rPr>
                        <a:t>Paket Arahan per Semester dan sks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b="1" dirty="0">
                          <a:effectLst/>
                        </a:rPr>
                        <a:t>Ket.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03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Kode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Nama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 anchor="ctr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Kode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Nama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1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2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3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4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5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6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7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8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 anchor="b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78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ESPA4122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Matematika Ekonomi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3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I.1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ESPA4122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</a:rPr>
                        <a:t>Matematika Ekonomi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3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000" dirty="0">
                          <a:effectLst/>
                        </a:rPr>
                        <a:t>T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78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EKMA4115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Pengantar Akuntansi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4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I.2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EKMA4115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</a:rPr>
                        <a:t>Pengantar Akuntansi</a:t>
                      </a:r>
                      <a:endParaRPr lang="en-US" sz="1600" dirty="0">
                        <a:effectLst/>
                      </a:endParaRPr>
                    </a:p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</a:rPr>
                        <a:t>(Edisi 2) #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4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000" dirty="0">
                          <a:effectLst/>
                        </a:rPr>
                        <a:t> 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78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ESPA4110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Pengantar Ekonomi Makro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3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II.2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ESPA4110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</a:rPr>
                        <a:t>Pengantar  Ekonomi Makro (Edisi 2) #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3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000" dirty="0">
                          <a:effectLst/>
                        </a:rPr>
                        <a:t>T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78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en-US" sz="1600" dirty="0">
                          <a:effectLst/>
                        </a:rPr>
                        <a:t>4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MKDU4110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Bahasa Indonesia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3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II.3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MKDU4110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</a:rPr>
                        <a:t>Bahasa Indonesia #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3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000" dirty="0">
                          <a:effectLst/>
                        </a:rPr>
                        <a:t> 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78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ESPA4111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Pengantar Ekonomi Mikro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3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II.4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ESPA4111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Pengantar Ekonomi Mikro (Edisi 2) #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3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000" dirty="0">
                          <a:effectLst/>
                        </a:rPr>
                        <a:t>T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78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en-US" sz="1600">
                          <a:effectLst/>
                        </a:rPr>
                        <a:t>6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MKDU4112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Ilmu Alamiah Dasar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3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II.5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MKDU4112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Ilmu Alamiah Dasar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3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000" dirty="0">
                          <a:effectLst/>
                        </a:rPr>
                        <a:t> 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778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en-US" sz="1600">
                          <a:effectLst/>
                        </a:rPr>
                        <a:t>7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ADBI4201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Bahasa Inggris Niaga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2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I.1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ADBI4201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Bahasa Inggris Niaga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2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000" dirty="0">
                          <a:effectLst/>
                        </a:rPr>
                        <a:t> 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778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en-US" sz="1600">
                          <a:effectLst/>
                        </a:rPr>
                        <a:t>8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ESPA4123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Statistika Ekonomi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3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I.3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ESPA4123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Statistika Ekonomi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3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000" dirty="0">
                          <a:effectLst/>
                        </a:rPr>
                        <a:t>T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778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en-US" sz="1600">
                          <a:effectLst/>
                        </a:rPr>
                        <a:t>9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EKMA4111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Pengantar Bisnis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3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I.4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EKMA4111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Pengantar Bisnis</a:t>
                      </a:r>
                      <a:endParaRPr lang="en-US" sz="1600">
                        <a:effectLst/>
                      </a:endParaRPr>
                    </a:p>
                    <a:p>
                      <a:pPr marL="1016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</a:rPr>
                        <a:t>(Edisi 2) #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3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6695" algn="l"/>
                        </a:tabLst>
                      </a:pPr>
                      <a:r>
                        <a:rPr lang="id-ID" sz="1600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000" dirty="0">
                          <a:effectLst/>
                        </a:rPr>
                        <a:t>T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" marR="7934" marT="793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20676" name="Rectangle 1">
            <a:extLst>
              <a:ext uri="{FF2B5EF4-FFF2-40B4-BE49-F238E27FC236}">
                <a16:creationId xmlns:a16="http://schemas.microsoft.com/office/drawing/2014/main" xmlns="" id="{7C81A8A7-21BA-4ACC-BF51-8C1627649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2925" y="298450"/>
            <a:ext cx="8875713" cy="1076325"/>
          </a:xfrm>
          <a:prstGeom prst="rect">
            <a:avLst/>
          </a:prstGeom>
          <a:solidFill>
            <a:srgbClr val="F8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tabLst>
                <a:tab pos="2270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tabLst>
                <a:tab pos="2270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2270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2270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2270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447925" indent="-161925" defTabSz="496888" eaLnBrk="0" fontAlgn="base" hangingPunct="0">
              <a:spcBef>
                <a:spcPct val="0"/>
              </a:spcBef>
              <a:spcAft>
                <a:spcPct val="0"/>
              </a:spcAft>
              <a:tabLst>
                <a:tab pos="2270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05125" indent="-161925" defTabSz="496888" eaLnBrk="0" fontAlgn="base" hangingPunct="0">
              <a:spcBef>
                <a:spcPct val="0"/>
              </a:spcBef>
              <a:spcAft>
                <a:spcPct val="0"/>
              </a:spcAft>
              <a:tabLst>
                <a:tab pos="2270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362325" indent="-161925" defTabSz="496888" eaLnBrk="0" fontAlgn="base" hangingPunct="0">
              <a:spcBef>
                <a:spcPct val="0"/>
              </a:spcBef>
              <a:spcAft>
                <a:spcPct val="0"/>
              </a:spcAft>
              <a:tabLst>
                <a:tab pos="2270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19525" indent="-161925" defTabSz="496888" eaLnBrk="0" fontAlgn="base" hangingPunct="0">
              <a:spcBef>
                <a:spcPct val="0"/>
              </a:spcBef>
              <a:spcAft>
                <a:spcPct val="0"/>
              </a:spcAft>
              <a:tabLst>
                <a:tab pos="2270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 b="1">
                <a:solidFill>
                  <a:srgbClr val="002060"/>
                </a:solidFill>
                <a:cs typeface="Times New Roman" panose="02020603050405020304" pitchFamily="18" charset="0"/>
              </a:rPr>
              <a:t>Struktur Kurikulum/ Paket Arahan  </a:t>
            </a:r>
            <a:r>
              <a:rPr lang="id-ID" altLang="en-US" sz="1600" b="1">
                <a:solidFill>
                  <a:srgbClr val="002060"/>
                </a:solidFill>
                <a:cs typeface="Times New Roman" panose="02020603050405020304" pitchFamily="18" charset="0"/>
              </a:rPr>
              <a:t>FAKULTAS EKONOMI</a:t>
            </a:r>
            <a:endParaRPr lang="en-US" altLang="en-US" sz="1600" b="1">
              <a:solidFill>
                <a:srgbClr val="002060"/>
              </a:solidFill>
            </a:endParaRPr>
          </a:p>
          <a:p>
            <a:r>
              <a:rPr lang="id-ID" altLang="en-US" sz="1600" b="1">
                <a:cs typeface="Times New Roman" panose="02020603050405020304" pitchFamily="18" charset="0"/>
              </a:rPr>
              <a:t>Struktur Kurikulum Program Sarjana</a:t>
            </a:r>
            <a:endParaRPr lang="en-US" altLang="en-US" sz="1600"/>
          </a:p>
          <a:p>
            <a:r>
              <a:rPr lang="id-ID" altLang="en-US" sz="1600" b="1">
                <a:cs typeface="Times New Roman" panose="02020603050405020304" pitchFamily="18" charset="0"/>
              </a:rPr>
              <a:t>Program Studi :  </a:t>
            </a:r>
            <a:endParaRPr lang="en-US" altLang="en-US" sz="1600" b="1">
              <a:cs typeface="Times New Roman" panose="02020603050405020304" pitchFamily="18" charset="0"/>
            </a:endParaRPr>
          </a:p>
          <a:p>
            <a:r>
              <a:rPr lang="id-ID" altLang="en-US" sz="1600" b="1">
                <a:cs typeface="Times New Roman" panose="02020603050405020304" pitchFamily="18" charset="0"/>
              </a:rPr>
              <a:t>456 / Ekonomi Pembangunan-S1 bidang minat Ekonomi dan Perbankan Syariah</a:t>
            </a:r>
            <a:endParaRPr lang="en-US" altLang="en-US" sz="1600"/>
          </a:p>
        </p:txBody>
      </p:sp>
      <p:sp>
        <p:nvSpPr>
          <p:cNvPr id="5" name="Left Arrow 4">
            <a:hlinkClick r:id="rId2" action="ppaction://hlinksldjump"/>
            <a:extLst>
              <a:ext uri="{FF2B5EF4-FFF2-40B4-BE49-F238E27FC236}">
                <a16:creationId xmlns:a16="http://schemas.microsoft.com/office/drawing/2014/main" xmlns="" id="{0C9613E3-9D0F-4D9B-8831-D099022F4F8F}"/>
              </a:ext>
            </a:extLst>
          </p:cNvPr>
          <p:cNvSpPr/>
          <p:nvPr/>
        </p:nvSpPr>
        <p:spPr>
          <a:xfrm>
            <a:off x="8285163" y="6176963"/>
            <a:ext cx="1820862" cy="1068387"/>
          </a:xfrm>
          <a:prstGeom prst="leftArrow">
            <a:avLst/>
          </a:prstGeom>
          <a:solidFill>
            <a:srgbClr val="FF0000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BACK TO 12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xmlns="" id="{00067F2A-4951-4EBF-B16F-C48E3394E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Beban Belajar menurut </a:t>
            </a:r>
            <a:br>
              <a:rPr lang="en-US" altLang="en-US" sz="3600"/>
            </a:br>
            <a:r>
              <a:rPr lang="es-ES" altLang="en-US" sz="3600"/>
              <a:t>Permendikbud No. 49 Tahun 2014: pasal 16</a:t>
            </a:r>
            <a:endParaRPr lang="en-US" altLang="en-US" sz="3600"/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xmlns="" id="{56693BEF-726F-405D-A5F6-54A4A7BD1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/>
              <a:t> Satu sks </a:t>
            </a:r>
            <a:r>
              <a:rPr lang="es-ES" altLang="en-US" sz="2800"/>
              <a:t>Kegiatan Pembelajaran </a:t>
            </a:r>
            <a:r>
              <a:rPr lang="en-US" altLang="en-US" sz="2800"/>
              <a:t>setara dengan 160 (seratus enam puluh) menit kegiatan belajar per minggu per semester </a:t>
            </a:r>
          </a:p>
          <a:p>
            <a:endParaRPr lang="en-US" altLang="en-US" sz="2800"/>
          </a:p>
          <a:p>
            <a:endParaRPr lang="en-US" altLang="en-US" sz="2800"/>
          </a:p>
          <a:p>
            <a:endParaRPr lang="en-US" altLang="en-US" sz="2800"/>
          </a:p>
          <a:p>
            <a:endParaRPr lang="en-US" altLang="en-US" sz="2800"/>
          </a:p>
          <a:p>
            <a:endParaRPr lang="en-US" altLang="en-US" sz="2800"/>
          </a:p>
          <a:p>
            <a:endParaRPr lang="en-US" altLang="en-US" sz="2800"/>
          </a:p>
          <a:p>
            <a:r>
              <a:rPr lang="en-US" altLang="en-US" sz="2800"/>
              <a:t>1 semester = 16 minggu</a:t>
            </a:r>
            <a:endParaRPr lang="en-US" altLang="en-US"/>
          </a:p>
        </p:txBody>
      </p:sp>
      <p:sp>
        <p:nvSpPr>
          <p:cNvPr id="4" name="Left Arrow 3">
            <a:hlinkClick r:id="rId2" action="ppaction://hlinksldjump"/>
            <a:extLst>
              <a:ext uri="{FF2B5EF4-FFF2-40B4-BE49-F238E27FC236}">
                <a16:creationId xmlns:a16="http://schemas.microsoft.com/office/drawing/2014/main" xmlns="" id="{A2742100-4296-4100-89C6-7010682D3476}"/>
              </a:ext>
            </a:extLst>
          </p:cNvPr>
          <p:cNvSpPr/>
          <p:nvPr/>
        </p:nvSpPr>
        <p:spPr>
          <a:xfrm>
            <a:off x="7583488" y="6423025"/>
            <a:ext cx="1820862" cy="1068388"/>
          </a:xfrm>
          <a:prstGeom prst="leftArrow">
            <a:avLst/>
          </a:prstGeom>
          <a:solidFill>
            <a:srgbClr val="FF0000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hlinkClick r:id="rId3" action="ppaction://hlinkpres?slideindex=13&amp;slidetitle=TIPS MERANCANG JADWAL BELAJAR"/>
              </a:rPr>
              <a:t>BACK TO 12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C9E2C901-4D0C-43FB-8AAB-0D37403896A9}"/>
              </a:ext>
            </a:extLst>
          </p:cNvPr>
          <p:cNvGraphicFramePr>
            <a:graphicFrameLocks noGrp="1"/>
          </p:cNvGraphicFramePr>
          <p:nvPr/>
        </p:nvGraphicFramePr>
        <p:xfrm>
          <a:off x="820738" y="2803525"/>
          <a:ext cx="9047162" cy="2914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71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500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500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197089">
                <a:tc>
                  <a:txBody>
                    <a:bodyPr/>
                    <a:lstStyle/>
                    <a:p>
                      <a:r>
                        <a:rPr lang="en-US" sz="2800" dirty="0" err="1"/>
                        <a:t>Tatap</a:t>
                      </a:r>
                      <a:r>
                        <a:rPr lang="en-US" sz="2800" dirty="0"/>
                        <a:t> </a:t>
                      </a:r>
                      <a:r>
                        <a:rPr lang="en-US" sz="2800" dirty="0" err="1"/>
                        <a:t>Muka</a:t>
                      </a:r>
                      <a:endParaRPr lang="en-US" sz="2800" dirty="0"/>
                    </a:p>
                  </a:txBody>
                  <a:tcPr marL="91445" marR="91445" marT="45725" marB="45725"/>
                </a:tc>
                <a:tc>
                  <a:txBody>
                    <a:bodyPr/>
                    <a:lstStyle/>
                    <a:p>
                      <a:r>
                        <a:rPr lang="en-US" sz="2800" dirty="0" err="1"/>
                        <a:t>Penugasan</a:t>
                      </a:r>
                      <a:r>
                        <a:rPr lang="en-US" sz="2800" dirty="0"/>
                        <a:t> </a:t>
                      </a:r>
                      <a:r>
                        <a:rPr lang="en-US" sz="2800" dirty="0" err="1"/>
                        <a:t>Terstruktur</a:t>
                      </a:r>
                      <a:endParaRPr lang="en-US" sz="2800" dirty="0"/>
                    </a:p>
                  </a:txBody>
                  <a:tcPr marL="91445" marR="91445" marT="45725" marB="45725"/>
                </a:tc>
                <a:tc>
                  <a:txBody>
                    <a:bodyPr/>
                    <a:lstStyle/>
                    <a:p>
                      <a:r>
                        <a:rPr lang="en-US" sz="2800" dirty="0" err="1"/>
                        <a:t>Belaja</a:t>
                      </a:r>
                      <a:r>
                        <a:rPr lang="en-US" sz="2800" baseline="0" dirty="0" err="1"/>
                        <a:t>r</a:t>
                      </a:r>
                      <a:r>
                        <a:rPr lang="en-US" sz="2800" baseline="0" dirty="0"/>
                        <a:t>  </a:t>
                      </a:r>
                      <a:r>
                        <a:rPr lang="en-US" sz="2800" dirty="0" err="1"/>
                        <a:t>Mandiri</a:t>
                      </a:r>
                      <a:endParaRPr lang="en-US" sz="2800" dirty="0"/>
                    </a:p>
                  </a:txBody>
                  <a:tcPr marL="91445" marR="91445" marT="45725" marB="45725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17561">
                <a:tc>
                  <a:txBody>
                    <a:bodyPr/>
                    <a:lstStyle/>
                    <a:p>
                      <a:r>
                        <a:rPr lang="en-US" sz="2800" dirty="0"/>
                        <a:t>50 </a:t>
                      </a:r>
                      <a:r>
                        <a:rPr lang="en-US" sz="2800" dirty="0" err="1"/>
                        <a:t>menit</a:t>
                      </a:r>
                      <a:r>
                        <a:rPr lang="en-US" sz="2800" dirty="0"/>
                        <a:t>/</a:t>
                      </a:r>
                      <a:r>
                        <a:rPr lang="en-US" sz="2800" dirty="0" err="1"/>
                        <a:t>minggu</a:t>
                      </a:r>
                      <a:r>
                        <a:rPr lang="en-US" sz="2800" dirty="0"/>
                        <a:t>/</a:t>
                      </a:r>
                    </a:p>
                    <a:p>
                      <a:r>
                        <a:rPr lang="en-US" sz="2800" dirty="0"/>
                        <a:t>semester</a:t>
                      </a:r>
                    </a:p>
                  </a:txBody>
                  <a:tcPr marL="91445" marR="91445" marT="45725" marB="45725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50 </a:t>
                      </a:r>
                      <a:r>
                        <a:rPr lang="en-US" sz="2800" dirty="0" err="1"/>
                        <a:t>menit</a:t>
                      </a:r>
                      <a:r>
                        <a:rPr lang="en-US" sz="2800" dirty="0"/>
                        <a:t>/</a:t>
                      </a:r>
                      <a:r>
                        <a:rPr lang="en-US" sz="2800" dirty="0" err="1"/>
                        <a:t>minggu</a:t>
                      </a:r>
                      <a:r>
                        <a:rPr lang="en-US" sz="2800" dirty="0"/>
                        <a:t>/</a:t>
                      </a:r>
                    </a:p>
                    <a:p>
                      <a:r>
                        <a:rPr lang="en-US" sz="2800" dirty="0"/>
                        <a:t>semester</a:t>
                      </a:r>
                    </a:p>
                  </a:txBody>
                  <a:tcPr marL="91445" marR="91445" marT="45725" marB="45725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60</a:t>
                      </a:r>
                      <a:r>
                        <a:rPr lang="en-US" sz="2800" baseline="0" dirty="0"/>
                        <a:t> </a:t>
                      </a:r>
                      <a:r>
                        <a:rPr lang="en-US" sz="2800" dirty="0" err="1"/>
                        <a:t>menit</a:t>
                      </a:r>
                      <a:r>
                        <a:rPr lang="en-US" sz="2800" dirty="0"/>
                        <a:t>/</a:t>
                      </a:r>
                      <a:r>
                        <a:rPr lang="en-US" sz="2800" dirty="0" err="1"/>
                        <a:t>minggu</a:t>
                      </a:r>
                      <a:r>
                        <a:rPr lang="en-US" sz="2800" dirty="0"/>
                        <a:t>/</a:t>
                      </a:r>
                    </a:p>
                    <a:p>
                      <a:r>
                        <a:rPr lang="en-US" sz="2800" dirty="0"/>
                        <a:t>semester</a:t>
                      </a:r>
                    </a:p>
                  </a:txBody>
                  <a:tcPr marL="91445" marR="91445" marT="45725" marB="4572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2">
            <a:extLst>
              <a:ext uri="{FF2B5EF4-FFF2-40B4-BE49-F238E27FC236}">
                <a16:creationId xmlns:a16="http://schemas.microsoft.com/office/drawing/2014/main" xmlns="" id="{6816BA30-939D-41EC-89BF-047089089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3900" y="452438"/>
            <a:ext cx="52689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>
                <a:solidFill>
                  <a:schemeClr val="tx2"/>
                </a:solidFill>
              </a:rPr>
              <a:t>TIPS </a:t>
            </a:r>
            <a:r>
              <a:rPr lang="en-SG" altLang="en-US" sz="2400" b="1">
                <a:solidFill>
                  <a:schemeClr val="tx2"/>
                </a:solidFill>
              </a:rPr>
              <a:t>MENETAPKAN MATA KULIAH</a:t>
            </a:r>
            <a:endParaRPr lang="en-US" altLang="en-US" sz="2400" b="1">
              <a:solidFill>
                <a:schemeClr val="tx2"/>
              </a:solidFill>
            </a:endParaRPr>
          </a:p>
        </p:txBody>
      </p:sp>
      <p:pic>
        <p:nvPicPr>
          <p:cNvPr id="22531" name="Picture 3">
            <a:extLst>
              <a:ext uri="{FF2B5EF4-FFF2-40B4-BE49-F238E27FC236}">
                <a16:creationId xmlns:a16="http://schemas.microsoft.com/office/drawing/2014/main" xmlns="" id="{7A1D3B75-FF9C-4BE9-8C76-BA8DD20F72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7117">
            <a:off x="417513" y="1282700"/>
            <a:ext cx="1989137" cy="458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65B424A-1041-444E-9853-9FB99791D318}"/>
              </a:ext>
            </a:extLst>
          </p:cNvPr>
          <p:cNvSpPr txBox="1"/>
          <p:nvPr/>
        </p:nvSpPr>
        <p:spPr>
          <a:xfrm>
            <a:off x="2657475" y="1006475"/>
            <a:ext cx="8031163" cy="6002338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Berlaku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untuk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matakuliah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SG" sz="2400" dirty="0">
                <a:solidFill>
                  <a:schemeClr val="accent1">
                    <a:lumMod val="50000"/>
                  </a:schemeClr>
                </a:solidFill>
              </a:rPr>
              <a:t>yang </a:t>
            </a:r>
            <a:r>
              <a:rPr lang="en-SG" sz="2400" dirty="0" err="1">
                <a:solidFill>
                  <a:schemeClr val="accent1">
                    <a:lumMod val="50000"/>
                  </a:schemeClr>
                </a:solidFill>
              </a:rPr>
              <a:t>diregistrasi</a:t>
            </a:r>
            <a:r>
              <a:rPr lang="en-SG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SG" sz="2400" dirty="0" err="1">
                <a:solidFill>
                  <a:schemeClr val="accent1">
                    <a:lumMod val="50000"/>
                  </a:schemeClr>
                </a:solidFill>
              </a:rPr>
              <a:t>pada</a:t>
            </a:r>
            <a:r>
              <a:rPr lang="en-SG" sz="2400" dirty="0">
                <a:solidFill>
                  <a:schemeClr val="accent1">
                    <a:lumMod val="50000"/>
                  </a:schemeClr>
                </a:solidFill>
              </a:rPr>
              <a:t> semester </a:t>
            </a:r>
            <a:r>
              <a:rPr lang="en-SG" sz="2400" dirty="0" err="1">
                <a:solidFill>
                  <a:schemeClr val="accent1">
                    <a:lumMod val="50000"/>
                  </a:schemeClr>
                </a:solidFill>
              </a:rPr>
              <a:t>awal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bila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tidak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mengambil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paket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arahan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/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sipas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>
              <a:defRPr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Bacalah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kurikulum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program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studi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Anda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yang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terdapat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pada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katalog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secara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cermat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sebagai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rujukan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Pilih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mata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kuliah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sesuai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minat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Perhatikan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mata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kuliah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pre requisite (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prasyarat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),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misal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mata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kuliah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Matematika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1 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merupakan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mata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kuliah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prasyarat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untuk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mengambil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mata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kuliah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Matematika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2. 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Pilih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mata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kuliah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yang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relevan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dengan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pekerjaan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Pilih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mata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kuliah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yang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Anda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anggap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mudah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Pilih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mata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kuliah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yang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ujiannya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dijadwalkan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pada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hari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dan jam yang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berbeda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Tetapkan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jumlah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mata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kuliah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sesuai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dengan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waktu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yang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dimiliki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untuk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belajar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Tx/>
              <a:buAutoNum type="arabicPeriod"/>
              <a:defRPr/>
            </a:pPr>
            <a:endParaRPr lang="en-US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Left Arrow 5">
            <a:hlinkClick r:id="rId3" action="ppaction://hlinksldjump"/>
            <a:extLst>
              <a:ext uri="{FF2B5EF4-FFF2-40B4-BE49-F238E27FC236}">
                <a16:creationId xmlns:a16="http://schemas.microsoft.com/office/drawing/2014/main" xmlns="" id="{074B2E86-D134-4DCE-B591-6FCC357D9BB8}"/>
              </a:ext>
            </a:extLst>
          </p:cNvPr>
          <p:cNvSpPr/>
          <p:nvPr/>
        </p:nvSpPr>
        <p:spPr>
          <a:xfrm>
            <a:off x="8670925" y="6494463"/>
            <a:ext cx="1820863" cy="1068387"/>
          </a:xfrm>
          <a:prstGeom prst="leftArrow">
            <a:avLst/>
          </a:prstGeom>
          <a:solidFill>
            <a:srgbClr val="FF0000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BACK TO 12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749A0CF3-018D-401B-AC0F-6E33BF381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170399"/>
              </p:ext>
            </p:extLst>
          </p:nvPr>
        </p:nvGraphicFramePr>
        <p:xfrm>
          <a:off x="255588" y="1924504"/>
          <a:ext cx="10269537" cy="5874796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199218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072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733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4984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4984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4984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4984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6653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66653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66653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1997741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</a:tblGrid>
              <a:tr h="487468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effectLst/>
                        </a:rPr>
                        <a:t>Mata </a:t>
                      </a:r>
                      <a:r>
                        <a:rPr lang="en-US" sz="2400" kern="1200" dirty="0" err="1">
                          <a:effectLst/>
                        </a:rPr>
                        <a:t>kuliah</a:t>
                      </a:r>
                      <a:r>
                        <a:rPr lang="en-US" sz="2400" kern="1200" dirty="0">
                          <a:effectLst/>
                        </a:rPr>
                        <a:t> (</a:t>
                      </a:r>
                      <a:r>
                        <a:rPr lang="en-US" sz="2400" kern="1200" dirty="0" err="1">
                          <a:effectLst/>
                        </a:rPr>
                        <a:t>sks</a:t>
                      </a:r>
                      <a:r>
                        <a:rPr lang="en-US" sz="2400" kern="1200" dirty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 err="1">
                          <a:effectLst/>
                        </a:rPr>
                        <a:t>Minggu</a:t>
                      </a:r>
                      <a:r>
                        <a:rPr lang="en-US" sz="2400" kern="1200" dirty="0">
                          <a:effectLst/>
                        </a:rPr>
                        <a:t> </a:t>
                      </a:r>
                      <a:r>
                        <a:rPr lang="en-US" sz="2400" kern="1200" dirty="0" err="1">
                          <a:effectLst/>
                        </a:rPr>
                        <a:t>ke</a:t>
                      </a:r>
                      <a:r>
                        <a:rPr lang="en-US" sz="2400" kern="1200" dirty="0">
                          <a:effectLst/>
                        </a:rPr>
                        <a:t>- (jam)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 err="1">
                          <a:effectLst/>
                        </a:rPr>
                        <a:t>Catatan</a:t>
                      </a:r>
                      <a:endParaRPr lang="en-US" sz="2400" kern="12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2400" kern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Waktu</a:t>
                      </a:r>
                      <a:r>
                        <a:rPr lang="en-US" sz="2400" kern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27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1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2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effectLst/>
                        </a:rPr>
                        <a:t>3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effectLst/>
                        </a:rPr>
                        <a:t>4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5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6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effectLst/>
                        </a:rPr>
                        <a:t>7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2294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effectLst/>
                        </a:rPr>
                        <a:t>ESPA4122 (3)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Senin</a:t>
                      </a:r>
                      <a:endParaRPr lang="en-US" sz="24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347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EKMA4115 (4)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2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Selasa</a:t>
                      </a:r>
                      <a:endParaRPr lang="en-US" sz="24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279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ESPA4110 (3)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Rabu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741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400" dirty="0">
                          <a:effectLst/>
                        </a:rPr>
                        <a:t>MKDU41</a:t>
                      </a:r>
                      <a:r>
                        <a:rPr lang="en-US" sz="2400" dirty="0">
                          <a:effectLst/>
                        </a:rPr>
                        <a:t>10 (3)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Kamis</a:t>
                      </a:r>
                      <a:endParaRPr lang="en-US" sz="24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8279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ESPA4111 (3)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Jum’at</a:t>
                      </a:r>
                      <a:endParaRPr lang="en-US" sz="24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8741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400" dirty="0" smtClean="0">
                          <a:effectLst/>
                        </a:rPr>
                        <a:t>MKDU411</a:t>
                      </a:r>
                      <a:r>
                        <a:rPr lang="en-US" sz="2400" dirty="0" smtClean="0">
                          <a:effectLst/>
                        </a:rPr>
                        <a:t>2 (3</a:t>
                      </a:r>
                      <a:r>
                        <a:rPr lang="id-ID" sz="2400" dirty="0" smtClean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97739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>
                          <a:effectLst/>
                        </a:rPr>
                        <a:t>Sabtu</a:t>
                      </a:r>
                      <a:endParaRPr lang="en-US" sz="240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</a:tr>
              <a:tr h="8741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240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240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endParaRPr lang="en-US" sz="24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240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endParaRPr lang="en-US" sz="24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7</a:t>
                      </a:r>
                      <a:endParaRPr lang="en-US" sz="24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 </a:t>
                      </a:r>
                      <a:endParaRPr lang="en-US" sz="24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6</a:t>
                      </a:r>
                      <a:endParaRPr lang="en-US" sz="24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6</a:t>
                      </a:r>
                      <a:endParaRPr lang="en-US" sz="24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 </a:t>
                      </a:r>
                      <a:endParaRPr lang="en-US" sz="24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 </a:t>
                      </a:r>
                      <a:endParaRPr lang="en-US" sz="24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6</a:t>
                      </a:r>
                      <a:endParaRPr lang="en-US" sz="24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3656" name="TextBox 2">
            <a:extLst>
              <a:ext uri="{FF2B5EF4-FFF2-40B4-BE49-F238E27FC236}">
                <a16:creationId xmlns:a16="http://schemas.microsoft.com/office/drawing/2014/main" xmlns="" id="{5EBB606C-C3C2-46E2-9D84-83985876F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" y="620486"/>
            <a:ext cx="102520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800" b="1" dirty="0">
                <a:solidFill>
                  <a:srgbClr val="002060"/>
                </a:solidFill>
              </a:rPr>
              <a:t>CONTOH </a:t>
            </a:r>
            <a:r>
              <a:rPr lang="en-US" altLang="en-US" sz="2800" dirty="0">
                <a:solidFill>
                  <a:srgbClr val="002060"/>
                </a:solidFill>
              </a:rPr>
              <a:t>: JADWAL BELAJAR PER SEMESTER</a:t>
            </a:r>
          </a:p>
          <a:p>
            <a:pPr algn="ctr"/>
            <a:r>
              <a:rPr lang="en-US" altLang="en-US" sz="2800" dirty="0">
                <a:solidFill>
                  <a:srgbClr val="002060"/>
                </a:solidFill>
              </a:rPr>
              <a:t>UNTUK SEMUA MATA KULIAH YANG DIREGISTRASI</a:t>
            </a:r>
          </a:p>
        </p:txBody>
      </p:sp>
      <p:sp>
        <p:nvSpPr>
          <p:cNvPr id="6" name="Left Arrow 5">
            <a:hlinkClick r:id="rId2" action="ppaction://hlinksldjump"/>
            <a:extLst>
              <a:ext uri="{FF2B5EF4-FFF2-40B4-BE49-F238E27FC236}">
                <a16:creationId xmlns:a16="http://schemas.microsoft.com/office/drawing/2014/main" xmlns="" id="{7BEBCAC1-01F5-4E0C-8037-5EDF07F3D765}"/>
              </a:ext>
            </a:extLst>
          </p:cNvPr>
          <p:cNvSpPr/>
          <p:nvPr/>
        </p:nvSpPr>
        <p:spPr>
          <a:xfrm>
            <a:off x="8704263" y="6270625"/>
            <a:ext cx="1820862" cy="1068388"/>
          </a:xfrm>
          <a:prstGeom prst="leftArrow">
            <a:avLst/>
          </a:prstGeom>
          <a:solidFill>
            <a:srgbClr val="FF0000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BACK TO 13</a:t>
            </a:r>
          </a:p>
        </p:txBody>
      </p:sp>
    </p:spTree>
    <p:extLst>
      <p:ext uri="{BB962C8B-B14F-4D97-AF65-F5344CB8AC3E}">
        <p14:creationId xmlns:p14="http://schemas.microsoft.com/office/powerpoint/2010/main" val="4435069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9E1A71D4-36E5-4D73-80C3-6C3C107638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793616"/>
              </p:ext>
            </p:extLst>
          </p:nvPr>
        </p:nvGraphicFramePr>
        <p:xfrm>
          <a:off x="0" y="1593850"/>
          <a:ext cx="10688637" cy="5913380"/>
        </p:xfrm>
        <a:graphic>
          <a:graphicData uri="http://schemas.openxmlformats.org/drawingml/2006/table">
            <a:tbl>
              <a:tblPr firstRow="1" firstCol="1" bandRow="1"/>
              <a:tblGrid>
                <a:gridCol w="14130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126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421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0685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138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914515"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MINGGU KE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TARGET BELAJAR *)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 HALAMAN MODUL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MEDIA BELAJAR**)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LAMA BELAJAR (DALAM JAM)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6637"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base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id-ID" sz="2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Minggu I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base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56 </a:t>
                      </a:r>
                      <a:r>
                        <a:rPr lang="en-US" sz="20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hal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base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en-US" sz="20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Modul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base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3 jam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7257"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id-ID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id-ID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Senin  : ESPA4122  (1 modul)</a:t>
                      </a:r>
                    </a:p>
                    <a:p>
                      <a:pPr marL="0" marR="0" algn="just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id-ID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Selasa : EKMA4115 (2 modul)</a:t>
                      </a:r>
                    </a:p>
                    <a:p>
                      <a:pPr marL="0" marR="0" algn="just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id-ID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Rabu : ESPA4110 (1 modul)</a:t>
                      </a:r>
                    </a:p>
                    <a:p>
                      <a:pPr marL="0" marR="0" algn="just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id-ID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Kamis : MKDU 4110 (1 modul)</a:t>
                      </a:r>
                    </a:p>
                    <a:p>
                      <a:pPr marL="0" marR="0" algn="just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id-ID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Jumat : ESPA4111(1 modul)</a:t>
                      </a:r>
                    </a:p>
                    <a:p>
                      <a:pPr marL="0" marR="0" algn="just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id-ID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Sabtu : MKDU4112 (1 modul)</a:t>
                      </a:r>
                      <a:endParaRPr lang="en-US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      60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video +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modul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     3 jam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7257"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id-ID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97739" rtl="0" eaLnBrk="1" fontAlgn="base" latinLnBrk="0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60045" algn="l"/>
                          <a:tab pos="900430" algn="l"/>
                        </a:tabLst>
                        <a:defRPr/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      45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modul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     3 jam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7257"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id-ID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97739" rtl="0" eaLnBrk="1" fontAlgn="base" latinLnBrk="0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60045" algn="l"/>
                          <a:tab pos="900430" algn="l"/>
                        </a:tabLst>
                        <a:defRPr/>
                      </a:pPr>
                      <a:r>
                        <a:rPr lang="id-ID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42 </a:t>
                      </a:r>
                      <a:r>
                        <a:rPr lang="en-US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en-US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modul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3 jam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7257"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id-ID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id-ID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57257"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r>
                        <a:rPr lang="en-US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dst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 fontAlgn="base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900430" algn="l"/>
                        </a:tabLs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25652" name="Rectangle 5">
            <a:extLst>
              <a:ext uri="{FF2B5EF4-FFF2-40B4-BE49-F238E27FC236}">
                <a16:creationId xmlns:a16="http://schemas.microsoft.com/office/drawing/2014/main" xmlns="" id="{F576EA64-CD14-4E7D-B15C-8CADE148C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610225"/>
            <a:ext cx="10688638" cy="1938338"/>
          </a:xfrm>
          <a:prstGeom prst="rect">
            <a:avLst/>
          </a:prstGeom>
          <a:solidFill>
            <a:srgbClr val="F8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360363" algn="l"/>
                <a:tab pos="9001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tabLst>
                <a:tab pos="360363" algn="l"/>
                <a:tab pos="9001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360363" algn="l"/>
                <a:tab pos="9001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360363" algn="l"/>
                <a:tab pos="9001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360363" algn="l"/>
                <a:tab pos="9001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447925" indent="-161925" defTabSz="496888" eaLnBrk="0" fontAlgn="base" hangingPunct="0">
              <a:spcBef>
                <a:spcPct val="0"/>
              </a:spcBef>
              <a:spcAft>
                <a:spcPct val="0"/>
              </a:spcAft>
              <a:tabLst>
                <a:tab pos="360363" algn="l"/>
                <a:tab pos="9001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05125" indent="-161925" defTabSz="496888" eaLnBrk="0" fontAlgn="base" hangingPunct="0">
              <a:spcBef>
                <a:spcPct val="0"/>
              </a:spcBef>
              <a:spcAft>
                <a:spcPct val="0"/>
              </a:spcAft>
              <a:tabLst>
                <a:tab pos="360363" algn="l"/>
                <a:tab pos="9001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362325" indent="-161925" defTabSz="496888" eaLnBrk="0" fontAlgn="base" hangingPunct="0">
              <a:spcBef>
                <a:spcPct val="0"/>
              </a:spcBef>
              <a:spcAft>
                <a:spcPct val="0"/>
              </a:spcAft>
              <a:tabLst>
                <a:tab pos="360363" algn="l"/>
                <a:tab pos="9001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19525" indent="-161925" defTabSz="496888" eaLnBrk="0" fontAlgn="base" hangingPunct="0">
              <a:spcBef>
                <a:spcPct val="0"/>
              </a:spcBef>
              <a:spcAft>
                <a:spcPct val="0"/>
              </a:spcAft>
              <a:tabLst>
                <a:tab pos="360363" algn="l"/>
                <a:tab pos="9001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endParaRPr lang="en-US" altLang="en-US">
              <a:cs typeface="Times New Roman" panose="02020603050405020304" pitchFamily="18" charset="0"/>
            </a:endParaRPr>
          </a:p>
          <a:p>
            <a:pPr>
              <a:buFontTx/>
              <a:buChar char="•"/>
            </a:pPr>
            <a:r>
              <a:rPr lang="en-US" altLang="en-US">
                <a:cs typeface="Times New Roman" panose="02020603050405020304" pitchFamily="18" charset="0"/>
              </a:rPr>
              <a:t>Keterangan</a:t>
            </a:r>
            <a:endParaRPr lang="en-US" altLang="en-US"/>
          </a:p>
          <a:p>
            <a:pPr>
              <a:buFontTx/>
              <a:buChar char="•"/>
            </a:pPr>
            <a:r>
              <a:rPr lang="en-US" altLang="en-US">
                <a:cs typeface="Times New Roman" panose="02020603050405020304" pitchFamily="18" charset="0"/>
              </a:rPr>
              <a:t>*)  diisi dengan kompetensi yang tercantum pada modul</a:t>
            </a:r>
            <a:endParaRPr lang="en-US" altLang="en-US"/>
          </a:p>
          <a:p>
            <a:pPr>
              <a:buFontTx/>
              <a:buChar char="•"/>
            </a:pPr>
            <a:r>
              <a:rPr lang="en-US" altLang="en-US">
                <a:cs typeface="Times New Roman" panose="02020603050405020304" pitchFamily="18" charset="0"/>
              </a:rPr>
              <a:t>**) </a:t>
            </a:r>
            <a:r>
              <a:rPr lang="en-US" altLang="en-US" i="1">
                <a:cs typeface="Times New Roman" panose="02020603050405020304" pitchFamily="18" charset="0"/>
              </a:rPr>
              <a:t>media belajar dapat diisi dengan sarana yang dapat membantu dalam belajar seperti video, animasi</a:t>
            </a:r>
            <a:r>
              <a:rPr lang="en-US" altLang="en-US" sz="1400" i="1">
                <a:cs typeface="Times New Roman" panose="02020603050405020304" pitchFamily="18" charset="0"/>
              </a:rPr>
              <a:t>, </a:t>
            </a:r>
            <a:r>
              <a:rPr lang="en-US" altLang="en-US" i="1">
                <a:cs typeface="Times New Roman" panose="02020603050405020304" pitchFamily="18" charset="0"/>
              </a:rPr>
              <a:t>internet, gambar, dll.</a:t>
            </a:r>
          </a:p>
          <a:p>
            <a:pPr>
              <a:buFontTx/>
              <a:buChar char="•"/>
            </a:pPr>
            <a:endParaRPr lang="en-US" altLang="en-US"/>
          </a:p>
        </p:txBody>
      </p:sp>
      <p:sp>
        <p:nvSpPr>
          <p:cNvPr id="7" name="Left Arrow 6">
            <a:hlinkClick r:id="rId2" action="ppaction://hlinksldjump"/>
            <a:extLst>
              <a:ext uri="{FF2B5EF4-FFF2-40B4-BE49-F238E27FC236}">
                <a16:creationId xmlns:a16="http://schemas.microsoft.com/office/drawing/2014/main" xmlns="" id="{E5C0DC3C-B6B5-4F1A-A16F-FF3F8D28273D}"/>
              </a:ext>
            </a:extLst>
          </p:cNvPr>
          <p:cNvSpPr/>
          <p:nvPr/>
        </p:nvSpPr>
        <p:spPr>
          <a:xfrm>
            <a:off x="8670925" y="5403850"/>
            <a:ext cx="1820863" cy="1068388"/>
          </a:xfrm>
          <a:prstGeom prst="leftArrow">
            <a:avLst/>
          </a:prstGeom>
          <a:solidFill>
            <a:srgbClr val="FF0000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hlinkClick r:id="rId3" action="ppaction://hlinksldjump"/>
              </a:rPr>
              <a:t>BACK TO 13</a:t>
            </a:r>
            <a:endParaRPr lang="en-US" dirty="0"/>
          </a:p>
        </p:txBody>
      </p:sp>
      <p:sp>
        <p:nvSpPr>
          <p:cNvPr id="25654" name="TextBox 2">
            <a:extLst>
              <a:ext uri="{FF2B5EF4-FFF2-40B4-BE49-F238E27FC236}">
                <a16:creationId xmlns:a16="http://schemas.microsoft.com/office/drawing/2014/main" xmlns="" id="{4F232276-0E6E-45DA-9B8B-E96EE215A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6213"/>
            <a:ext cx="10688638" cy="1016000"/>
          </a:xfrm>
          <a:prstGeom prst="rect">
            <a:avLst/>
          </a:prstGeom>
          <a:solidFill>
            <a:srgbClr val="F8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rgbClr val="002060"/>
                </a:solidFill>
                <a:cs typeface="Times New Roman" panose="02020603050405020304" pitchFamily="18" charset="0"/>
              </a:rPr>
              <a:t>Contoh: Target dan Jadwal Belajar Mingguan Untuk MK ESPA4110</a:t>
            </a:r>
            <a:br>
              <a:rPr lang="en-US" altLang="en-US">
                <a:solidFill>
                  <a:srgbClr val="002060"/>
                </a:solidFill>
                <a:cs typeface="Times New Roman" panose="02020603050405020304" pitchFamily="18" charset="0"/>
              </a:rPr>
            </a:br>
            <a:r>
              <a:rPr lang="en-US" altLang="en-US">
                <a:cs typeface="Times New Roman" panose="02020603050405020304" pitchFamily="18" charset="0"/>
              </a:rPr>
              <a:t>Mata Kuliah: ESPA4110</a:t>
            </a:r>
            <a:r>
              <a:rPr lang="en-US" altLang="en-US"/>
              <a:t/>
            </a:r>
            <a:br>
              <a:rPr lang="en-US" altLang="en-US"/>
            </a:br>
            <a:r>
              <a:rPr lang="en-US" altLang="en-US">
                <a:cs typeface="Times New Roman" panose="02020603050405020304" pitchFamily="18" charset="0"/>
              </a:rPr>
              <a:t>Masa Registrasi: 2018.1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3396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">
            <a:extLst>
              <a:ext uri="{FF2B5EF4-FFF2-40B4-BE49-F238E27FC236}">
                <a16:creationId xmlns:a16="http://schemas.microsoft.com/office/drawing/2014/main" xmlns="" id="{B5F8B267-522B-4591-9955-0398E9089F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5963" y="1020763"/>
            <a:ext cx="70770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2800" b="1"/>
              <a:t>SUSUN JADWAL BELAJAR  DENGAN MENGGUNAKAN  GOOGLE CALENDER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9F36552-08FE-4C06-BE06-F06EA15996ED}"/>
              </a:ext>
            </a:extLst>
          </p:cNvPr>
          <p:cNvSpPr txBox="1"/>
          <p:nvPr/>
        </p:nvSpPr>
        <p:spPr>
          <a:xfrm>
            <a:off x="1244600" y="1974850"/>
            <a:ext cx="8118475" cy="4832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>
              <a:buFontTx/>
              <a:buAutoNum type="arabicPeriod"/>
              <a:defRPr/>
            </a:pPr>
            <a:r>
              <a:rPr lang="en-US" sz="2400" dirty="0" err="1"/>
              <a:t>Klik</a:t>
            </a:r>
            <a:r>
              <a:rPr lang="en-US" sz="2400" dirty="0"/>
              <a:t> </a:t>
            </a:r>
            <a:r>
              <a:rPr lang="en-US" sz="2400" dirty="0" err="1"/>
              <a:t>calender</a:t>
            </a:r>
            <a:endParaRPr lang="en-US" sz="2400" dirty="0"/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 err="1"/>
              <a:t>Pilih</a:t>
            </a:r>
            <a:r>
              <a:rPr lang="en-US" sz="2400" dirty="0"/>
              <a:t> </a:t>
            </a:r>
            <a:r>
              <a:rPr lang="en-US" sz="2400" dirty="0" err="1"/>
              <a:t>tanggal</a:t>
            </a:r>
            <a:r>
              <a:rPr lang="en-US" sz="2400" dirty="0"/>
              <a:t>,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 err="1"/>
              <a:t>tambahkan</a:t>
            </a:r>
            <a:r>
              <a:rPr lang="en-US" sz="2400" dirty="0"/>
              <a:t> event, </a:t>
            </a:r>
            <a:r>
              <a:rPr lang="en-US" sz="2400" dirty="0" err="1"/>
              <a:t>misal</a:t>
            </a:r>
            <a:r>
              <a:rPr lang="en-US" sz="2400" dirty="0"/>
              <a:t> </a:t>
            </a:r>
            <a:r>
              <a:rPr lang="en-US" sz="2400" dirty="0" err="1"/>
              <a:t>tulis</a:t>
            </a:r>
            <a:r>
              <a:rPr lang="en-US" sz="2400" dirty="0"/>
              <a:t> </a:t>
            </a:r>
            <a:r>
              <a:rPr lang="en-US" sz="2400" dirty="0" err="1"/>
              <a:t>belajar</a:t>
            </a:r>
            <a:r>
              <a:rPr lang="en-US" sz="2400" dirty="0"/>
              <a:t> </a:t>
            </a:r>
            <a:r>
              <a:rPr lang="en-US" sz="2400" dirty="0" err="1"/>
              <a:t>matakuliah</a:t>
            </a:r>
            <a:r>
              <a:rPr lang="en-US" sz="2400" dirty="0"/>
              <a:t> ESPA4121,dari jam 3.30  </a:t>
            </a:r>
            <a:r>
              <a:rPr lang="en-US" sz="2400" dirty="0" err="1"/>
              <a:t>sampai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5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 err="1"/>
              <a:t>Tuliskan</a:t>
            </a:r>
            <a:r>
              <a:rPr lang="en-US" sz="2400" dirty="0"/>
              <a:t> di </a:t>
            </a:r>
            <a:r>
              <a:rPr lang="en-US" sz="2400" dirty="0" err="1"/>
              <a:t>pengingatan</a:t>
            </a:r>
            <a:r>
              <a:rPr lang="en-US" sz="2400" dirty="0"/>
              <a:t>/ reminders, </a:t>
            </a:r>
            <a:r>
              <a:rPr lang="en-US" sz="2400" dirty="0" err="1"/>
              <a:t>misal</a:t>
            </a:r>
            <a:r>
              <a:rPr lang="en-US" sz="2400" dirty="0"/>
              <a:t> </a:t>
            </a:r>
            <a:r>
              <a:rPr lang="en-US" sz="2400" dirty="0" err="1"/>
              <a:t>sebelum</a:t>
            </a:r>
            <a:r>
              <a:rPr lang="en-US" sz="2400" dirty="0"/>
              <a:t> / before the event  </a:t>
            </a:r>
            <a:r>
              <a:rPr lang="en-US" sz="2400" dirty="0" err="1"/>
              <a:t>selama</a:t>
            </a:r>
            <a:r>
              <a:rPr lang="en-US" sz="2400" dirty="0"/>
              <a:t> 5 </a:t>
            </a:r>
            <a:r>
              <a:rPr lang="en-US" sz="2400" dirty="0" err="1"/>
              <a:t>menit</a:t>
            </a:r>
            <a:endParaRPr lang="en-US" sz="2400" dirty="0"/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 err="1"/>
              <a:t>Pilih</a:t>
            </a:r>
            <a:r>
              <a:rPr lang="en-US" sz="2400" dirty="0"/>
              <a:t> </a:t>
            </a:r>
            <a:r>
              <a:rPr lang="en-US" sz="2400" dirty="0" err="1"/>
              <a:t>pengulangan</a:t>
            </a:r>
            <a:r>
              <a:rPr lang="en-US" sz="2400" dirty="0"/>
              <a:t>/ repeat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minggu</a:t>
            </a:r>
            <a:endParaRPr lang="en-US" sz="2400" dirty="0"/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 err="1"/>
              <a:t>Pilih</a:t>
            </a:r>
            <a:r>
              <a:rPr lang="en-US" sz="2400" dirty="0"/>
              <a:t> stop </a:t>
            </a:r>
            <a:r>
              <a:rPr lang="en-US" sz="2400" dirty="0" err="1"/>
              <a:t>pengulangan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 err="1">
                <a:sym typeface="Wingdings" panose="05000000000000000000" pitchFamily="2" charset="2"/>
              </a:rPr>
              <a:t>pilih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waktu</a:t>
            </a:r>
            <a:r>
              <a:rPr lang="en-US" sz="2400" dirty="0">
                <a:sym typeface="Wingdings" panose="05000000000000000000" pitchFamily="2" charset="2"/>
              </a:rPr>
              <a:t>, </a:t>
            </a:r>
            <a:r>
              <a:rPr lang="en-US" sz="2400" dirty="0" err="1">
                <a:sym typeface="Wingdings" panose="05000000000000000000" pitchFamily="2" charset="2"/>
              </a:rPr>
              <a:t>misal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tanggal</a:t>
            </a:r>
            <a:r>
              <a:rPr lang="en-US" sz="2400" dirty="0">
                <a:sym typeface="Wingdings" panose="05000000000000000000" pitchFamily="2" charset="2"/>
              </a:rPr>
              <a:t> 6 </a:t>
            </a:r>
            <a:r>
              <a:rPr lang="en-US" sz="2400" dirty="0" err="1">
                <a:sym typeface="Wingdings" panose="05000000000000000000" pitchFamily="2" charset="2"/>
              </a:rPr>
              <a:t>Desember</a:t>
            </a:r>
            <a:endParaRPr lang="en-US" sz="2400" dirty="0">
              <a:sym typeface="Wingdings" panose="05000000000000000000" pitchFamily="2" charset="2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 err="1">
                <a:sym typeface="Wingdings" panose="05000000000000000000" pitchFamily="2" charset="2"/>
              </a:rPr>
              <a:t>Pilih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lokasi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belajar</a:t>
            </a:r>
            <a:r>
              <a:rPr lang="en-US" sz="2400" dirty="0">
                <a:sym typeface="Wingdings" panose="05000000000000000000" pitchFamily="2" charset="2"/>
              </a:rPr>
              <a:t>, </a:t>
            </a:r>
            <a:r>
              <a:rPr lang="en-US" sz="2400" dirty="0" err="1">
                <a:sym typeface="Wingdings" panose="05000000000000000000" pitchFamily="2" charset="2"/>
              </a:rPr>
              <a:t>misal</a:t>
            </a:r>
            <a:r>
              <a:rPr lang="en-US" sz="2400" dirty="0">
                <a:sym typeface="Wingdings" panose="05000000000000000000" pitchFamily="2" charset="2"/>
              </a:rPr>
              <a:t> di </a:t>
            </a:r>
            <a:r>
              <a:rPr lang="en-US" sz="2400" dirty="0" err="1">
                <a:sym typeface="Wingdings" panose="05000000000000000000" pitchFamily="2" charset="2"/>
              </a:rPr>
              <a:t>rumah</a:t>
            </a:r>
            <a:endParaRPr lang="en-US" sz="2400" dirty="0">
              <a:sym typeface="Wingdings" panose="05000000000000000000" pitchFamily="2" charset="2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 err="1">
                <a:sym typeface="Wingdings" panose="05000000000000000000" pitchFamily="2" charset="2"/>
              </a:rPr>
              <a:t>Buat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penyusunan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jadwal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belajar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ini</a:t>
            </a:r>
            <a:r>
              <a:rPr lang="en-US" sz="2400" dirty="0">
                <a:sym typeface="Wingdings" panose="05000000000000000000" pitchFamily="2" charset="2"/>
              </a:rPr>
              <a:t>  </a:t>
            </a:r>
            <a:r>
              <a:rPr lang="en-US" sz="2400" dirty="0" err="1">
                <a:sym typeface="Wingdings" panose="05000000000000000000" pitchFamily="2" charset="2"/>
              </a:rPr>
              <a:t>untuk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semua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mata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kuliah</a:t>
            </a:r>
            <a:r>
              <a:rPr lang="en-US" sz="2400" dirty="0">
                <a:sym typeface="Wingdings" panose="05000000000000000000" pitchFamily="2" charset="2"/>
              </a:rPr>
              <a:t> yang </a:t>
            </a:r>
            <a:r>
              <a:rPr lang="en-US" sz="2400" dirty="0" err="1">
                <a:sym typeface="Wingdings" panose="05000000000000000000" pitchFamily="2" charset="2"/>
              </a:rPr>
              <a:t>diregistrasi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endParaRPr lang="en-US" sz="2400" dirty="0"/>
          </a:p>
          <a:p>
            <a:pPr>
              <a:defRPr/>
            </a:pPr>
            <a:endParaRPr lang="en-US" dirty="0"/>
          </a:p>
        </p:txBody>
      </p:sp>
      <p:sp>
        <p:nvSpPr>
          <p:cNvPr id="4" name="Left Arrow 5">
            <a:hlinkClick r:id="rId2" action="ppaction://hlinksldjump"/>
            <a:extLst>
              <a:ext uri="{FF2B5EF4-FFF2-40B4-BE49-F238E27FC236}">
                <a16:creationId xmlns:a16="http://schemas.microsoft.com/office/drawing/2014/main" xmlns="" id="{D29B43A6-8EF6-4944-A010-DFE85C4BE482}"/>
              </a:ext>
            </a:extLst>
          </p:cNvPr>
          <p:cNvSpPr/>
          <p:nvPr/>
        </p:nvSpPr>
        <p:spPr>
          <a:xfrm>
            <a:off x="6959600" y="6107113"/>
            <a:ext cx="1820863" cy="1068387"/>
          </a:xfrm>
          <a:prstGeom prst="leftArrow">
            <a:avLst/>
          </a:prstGeom>
          <a:solidFill>
            <a:srgbClr val="FF0000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hlinkClick r:id="rId2" action="ppaction://hlinksldjump"/>
              </a:rPr>
              <a:t>BACK TO 1</a:t>
            </a:r>
            <a:r>
              <a:rPr lang="en-US" dirty="0"/>
              <a:t>2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10385</TotalTime>
  <Words>1140</Words>
  <Application>Microsoft Office PowerPoint</Application>
  <PresentationFormat>Custom</PresentationFormat>
  <Paragraphs>419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ＭＳ Ｐゴシック</vt:lpstr>
      <vt:lpstr>Arial</vt:lpstr>
      <vt:lpstr>Berlin Sans FB Demi</vt:lpstr>
      <vt:lpstr>Bradley Hand ITC</vt:lpstr>
      <vt:lpstr>Calibri</vt:lpstr>
      <vt:lpstr>Times New Roman</vt:lpstr>
      <vt:lpstr>Wingdings</vt:lpstr>
      <vt:lpstr>Office Theme</vt:lpstr>
      <vt:lpstr>PENDIDIKAN TERBUKA DAN JARAK JAUH Membuka Akses Pendidikan Tinggi bagi Semua Making Higher Education Open to All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TIPS MERENCANAKAN JADWAL BELAJAR</vt:lpstr>
      <vt:lpstr>TIPS MERENCANAKAN JADWAL BELAJAR</vt:lpstr>
      <vt:lpstr>PowerPoint Presentation</vt:lpstr>
      <vt:lpstr>PowerPoint Presentation</vt:lpstr>
      <vt:lpstr>LATIHAN MERANCANG JADWAL BELAJAR</vt:lpstr>
      <vt:lpstr>PowerPoint Presentation</vt:lpstr>
      <vt:lpstr>PowerPoint Presentation</vt:lpstr>
      <vt:lpstr>Beban Belajar menurut  Permendikbud No. 49 Tahun 2014: pasal 16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OCG</dc:creator>
  <cp:lastModifiedBy>USER</cp:lastModifiedBy>
  <cp:revision>572</cp:revision>
  <dcterms:created xsi:type="dcterms:W3CDTF">2010-05-03T08:00:36Z</dcterms:created>
  <dcterms:modified xsi:type="dcterms:W3CDTF">2020-03-09T01:43:40Z</dcterms:modified>
</cp:coreProperties>
</file>